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3"/>
  </p:notesMasterIdLst>
  <p:handoutMasterIdLst>
    <p:handoutMasterId r:id="rId104"/>
  </p:handoutMasterIdLst>
  <p:sldIdLst>
    <p:sldId id="256" r:id="rId2"/>
    <p:sldId id="302" r:id="rId3"/>
    <p:sldId id="258" r:id="rId4"/>
    <p:sldId id="259" r:id="rId5"/>
    <p:sldId id="262" r:id="rId6"/>
    <p:sldId id="260" r:id="rId7"/>
    <p:sldId id="297" r:id="rId8"/>
    <p:sldId id="277" r:id="rId9"/>
    <p:sldId id="281" r:id="rId10"/>
    <p:sldId id="282" r:id="rId11"/>
    <p:sldId id="280" r:id="rId12"/>
    <p:sldId id="295" r:id="rId13"/>
    <p:sldId id="296" r:id="rId14"/>
    <p:sldId id="266" r:id="rId15"/>
    <p:sldId id="267" r:id="rId16"/>
    <p:sldId id="268" r:id="rId17"/>
    <p:sldId id="269" r:id="rId18"/>
    <p:sldId id="270" r:id="rId19"/>
    <p:sldId id="289" r:id="rId20"/>
    <p:sldId id="290" r:id="rId21"/>
    <p:sldId id="291" r:id="rId22"/>
    <p:sldId id="292" r:id="rId23"/>
    <p:sldId id="301" r:id="rId24"/>
    <p:sldId id="294" r:id="rId25"/>
    <p:sldId id="271" r:id="rId26"/>
    <p:sldId id="263" r:id="rId27"/>
    <p:sldId id="264" r:id="rId28"/>
    <p:sldId id="265" r:id="rId29"/>
    <p:sldId id="303" r:id="rId30"/>
    <p:sldId id="273" r:id="rId31"/>
    <p:sldId id="274" r:id="rId32"/>
    <p:sldId id="275" r:id="rId33"/>
    <p:sldId id="276" r:id="rId34"/>
    <p:sldId id="278" r:id="rId35"/>
    <p:sldId id="279" r:id="rId36"/>
    <p:sldId id="283" r:id="rId37"/>
    <p:sldId id="284" r:id="rId38"/>
    <p:sldId id="285" r:id="rId39"/>
    <p:sldId id="299" r:id="rId40"/>
    <p:sldId id="304" r:id="rId41"/>
    <p:sldId id="287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26" r:id="rId64"/>
    <p:sldId id="327" r:id="rId65"/>
    <p:sldId id="328" r:id="rId66"/>
    <p:sldId id="329" r:id="rId67"/>
    <p:sldId id="330" r:id="rId68"/>
    <p:sldId id="331" r:id="rId69"/>
    <p:sldId id="332" r:id="rId70"/>
    <p:sldId id="333" r:id="rId71"/>
    <p:sldId id="334" r:id="rId72"/>
    <p:sldId id="335" r:id="rId73"/>
    <p:sldId id="336" r:id="rId74"/>
    <p:sldId id="337" r:id="rId75"/>
    <p:sldId id="338" r:id="rId76"/>
    <p:sldId id="339" r:id="rId77"/>
    <p:sldId id="340" r:id="rId78"/>
    <p:sldId id="341" r:id="rId79"/>
    <p:sldId id="342" r:id="rId80"/>
    <p:sldId id="343" r:id="rId81"/>
    <p:sldId id="344" r:id="rId82"/>
    <p:sldId id="345" r:id="rId83"/>
    <p:sldId id="346" r:id="rId84"/>
    <p:sldId id="347" r:id="rId85"/>
    <p:sldId id="348" r:id="rId86"/>
    <p:sldId id="349" r:id="rId87"/>
    <p:sldId id="350" r:id="rId88"/>
    <p:sldId id="351" r:id="rId89"/>
    <p:sldId id="352" r:id="rId90"/>
    <p:sldId id="353" r:id="rId91"/>
    <p:sldId id="354" r:id="rId92"/>
    <p:sldId id="355" r:id="rId93"/>
    <p:sldId id="356" r:id="rId94"/>
    <p:sldId id="357" r:id="rId95"/>
    <p:sldId id="358" r:id="rId96"/>
    <p:sldId id="359" r:id="rId97"/>
    <p:sldId id="360" r:id="rId98"/>
    <p:sldId id="361" r:id="rId99"/>
    <p:sldId id="362" r:id="rId100"/>
    <p:sldId id="363" r:id="rId101"/>
    <p:sldId id="364" r:id="rId102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0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DF956B4-6E40-49ED-BAE6-A77BCD8AF33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D6A2B-E54F-4ED3-9863-F4A8A46B98E3}" type="datetimeFigureOut">
              <a:rPr lang="en-US" smtClean="0"/>
              <a:t>3/16/2011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DD077-4F3C-425D-833C-F8B5F0BE61C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3B6B67-77DB-4BC1-BCFD-C68586A2F8C2}" type="slidenum">
              <a:rPr lang="en-US"/>
              <a:pPr/>
              <a:t>42</a:t>
            </a:fld>
            <a:endParaRPr lang="en-US"/>
          </a:p>
        </p:txBody>
      </p:sp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D2FC7D-7FC9-466A-97C5-93D4A42F60EE}" type="slidenum">
              <a:rPr lang="en-US"/>
              <a:pPr/>
              <a:t>51</a:t>
            </a:fld>
            <a:endParaRPr lang="en-US"/>
          </a:p>
        </p:txBody>
      </p:sp>
      <p:sp>
        <p:nvSpPr>
          <p:cNvPr id="30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B2EABC-CD09-4555-BAC2-7A7DBB0141E5}" type="slidenum">
              <a:rPr lang="en-US"/>
              <a:pPr/>
              <a:t>52</a:t>
            </a:fld>
            <a:endParaRPr lang="en-US"/>
          </a:p>
        </p:txBody>
      </p:sp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4113" y="692150"/>
            <a:ext cx="4552950" cy="3414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815" y="4340586"/>
            <a:ext cx="5028370" cy="4115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8172" tIns="44086" rIns="88172" bIns="4408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F6966C-128E-4D1B-817A-A1014B88E3A0}" type="slidenum">
              <a:rPr lang="en-US"/>
              <a:pPr/>
              <a:t>53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D339AA-F05B-4889-B443-1944C8752C92}" type="slidenum">
              <a:rPr lang="en-US"/>
              <a:pPr/>
              <a:t>54</a:t>
            </a:fld>
            <a:endParaRPr lang="en-US"/>
          </a:p>
        </p:txBody>
      </p:sp>
      <p:sp>
        <p:nvSpPr>
          <p:cNvPr id="35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70B36-C4D2-4C7D-AB6A-466EE69ACDEB}" type="slidenum">
              <a:rPr lang="en-US"/>
              <a:pPr/>
              <a:t>55</a:t>
            </a:fld>
            <a:endParaRPr lang="en-US"/>
          </a:p>
        </p:txBody>
      </p:sp>
      <p:sp>
        <p:nvSpPr>
          <p:cNvPr id="35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E7DF00-C1AB-492F-87B1-FF09E705F26E}" type="slidenum">
              <a:rPr lang="en-US"/>
              <a:pPr/>
              <a:t>56</a:t>
            </a:fld>
            <a:endParaRPr lang="en-US"/>
          </a:p>
        </p:txBody>
      </p:sp>
      <p:sp>
        <p:nvSpPr>
          <p:cNvPr id="33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A10E21-8C7B-40E9-9A2C-6F1A44CF6A55}" type="slidenum">
              <a:rPr lang="en-US"/>
              <a:pPr/>
              <a:t>57</a:t>
            </a:fld>
            <a:endParaRPr lang="en-US"/>
          </a:p>
        </p:txBody>
      </p:sp>
      <p:sp>
        <p:nvSpPr>
          <p:cNvPr id="33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F55D84-849E-4FFD-999A-8797F0DD80DD}" type="slidenum">
              <a:rPr lang="en-US"/>
              <a:pPr/>
              <a:t>58</a:t>
            </a:fld>
            <a:endParaRPr lang="en-US"/>
          </a:p>
        </p:txBody>
      </p:sp>
      <p:sp>
        <p:nvSpPr>
          <p:cNvPr id="33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BC72E5-98BF-4344-8536-4F4F9C84493F}" type="slidenum">
              <a:rPr lang="en-US"/>
              <a:pPr/>
              <a:t>59</a:t>
            </a:fld>
            <a:endParaRPr lang="en-US"/>
          </a:p>
        </p:txBody>
      </p:sp>
      <p:sp>
        <p:nvSpPr>
          <p:cNvPr id="337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87E926-5B29-479D-A104-FF73EF46F881}" type="slidenum">
              <a:rPr lang="en-US"/>
              <a:pPr/>
              <a:t>60</a:t>
            </a:fld>
            <a:endParaRPr lang="en-US"/>
          </a:p>
        </p:txBody>
      </p:sp>
      <p:sp>
        <p:nvSpPr>
          <p:cNvPr id="33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BE4EDE-B3BA-472F-8791-80989345BC78}" type="slidenum">
              <a:rPr lang="en-US"/>
              <a:pPr/>
              <a:t>43</a:t>
            </a:fld>
            <a:endParaRPr lang="en-US"/>
          </a:p>
        </p:txBody>
      </p:sp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6E5015-E2C5-4E71-A50C-5248D74E1F61}" type="slidenum">
              <a:rPr lang="en-US"/>
              <a:pPr/>
              <a:t>61</a:t>
            </a:fld>
            <a:endParaRPr lang="en-US"/>
          </a:p>
        </p:txBody>
      </p:sp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DBC8CB-731F-4107-BD8A-159C7F697360}" type="slidenum">
              <a:rPr lang="en-US"/>
              <a:pPr/>
              <a:t>62</a:t>
            </a:fld>
            <a:endParaRPr lang="en-US"/>
          </a:p>
        </p:txBody>
      </p:sp>
      <p:sp>
        <p:nvSpPr>
          <p:cNvPr id="32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D43E90-D584-4052-A224-1FBE0D238849}" type="slidenum">
              <a:rPr lang="en-US"/>
              <a:pPr/>
              <a:t>63</a:t>
            </a:fld>
            <a:endParaRPr lang="en-US"/>
          </a:p>
        </p:txBody>
      </p:sp>
      <p:sp>
        <p:nvSpPr>
          <p:cNvPr id="32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142450-AFFC-4C97-9B4E-DE069F7D4DFC}" type="slidenum">
              <a:rPr lang="en-US"/>
              <a:pPr/>
              <a:t>44</a:t>
            </a:fld>
            <a:endParaRPr lang="en-US"/>
          </a:p>
        </p:txBody>
      </p:sp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F4C4FD-21F0-4E68-B702-AF3E15B4F29D}" type="slidenum">
              <a:rPr lang="en-US"/>
              <a:pPr/>
              <a:t>45</a:t>
            </a:fld>
            <a:endParaRPr lang="en-US"/>
          </a:p>
        </p:txBody>
      </p:sp>
      <p:sp>
        <p:nvSpPr>
          <p:cNvPr id="30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8EB3C9-BDE2-4013-AF62-076303879E58}" type="slidenum">
              <a:rPr lang="en-US"/>
              <a:pPr/>
              <a:t>46</a:t>
            </a:fld>
            <a:endParaRPr lang="en-US"/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2FF9DC-6D11-4A14-B608-4E101CB12240}" type="slidenum">
              <a:rPr lang="en-US"/>
              <a:pPr/>
              <a:t>47</a:t>
            </a:fld>
            <a:endParaRPr lang="en-US"/>
          </a:p>
        </p:txBody>
      </p:sp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815" y="4343713"/>
            <a:ext cx="5028370" cy="41138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9842" tIns="44921" rIns="89842" bIns="44921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016945-1900-4C79-B032-0F09D9FAF70E}" type="slidenum">
              <a:rPr lang="en-US"/>
              <a:pPr/>
              <a:t>48</a:t>
            </a:fld>
            <a:endParaRPr lang="en-US"/>
          </a:p>
        </p:txBody>
      </p:sp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6F1050-4433-4E63-8704-CCA0222DACE1}" type="slidenum">
              <a:rPr lang="en-US"/>
              <a:pPr/>
              <a:t>49</a:t>
            </a:fld>
            <a:endParaRPr lang="en-US"/>
          </a:p>
        </p:txBody>
      </p:sp>
      <p:sp>
        <p:nvSpPr>
          <p:cNvPr id="30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DA9F5-C905-49FC-AF11-0485587C446C}" type="slidenum">
              <a:rPr lang="en-US"/>
              <a:pPr/>
              <a:t>50</a:t>
            </a:fld>
            <a:endParaRPr lang="en-US"/>
          </a:p>
        </p:txBody>
      </p:sp>
      <p:sp>
        <p:nvSpPr>
          <p:cNvPr id="30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1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altLang="en-US"/>
              <a:t>Fare clic per modificare lo stile del titolo dello schema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it-IT" altLang="en-US"/>
              <a:t>Fare clic per modificare lo stile del sottotitolo dello schema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68AD877-EC45-48A1-9BDD-00890DBF168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FC40E-6F55-4203-A6F1-A80C71D6B4F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A6FE7E-D48F-4B9D-99CB-3831DCD9241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79D5A9E-4249-4265-A3FA-EF654222CB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D83CF-6CC3-466E-B69D-15D0B1831F7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2CA6E-F83D-4141-B46C-61B6F06989B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1E872B-D300-40DC-9D36-00094F74BB3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6B8D2-484F-4BF1-BA73-282EC769A61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EE66C-1EAA-4DB3-80CD-7B14F011AF0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CFE48F-B949-426D-859F-1676B1EB838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985EC4-A1F5-46E6-9E9B-C8A7AD59212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3F88B-B5EB-4890-A47F-7C2570FF00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 altLang="en-US" sz="240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 altLang="en-US" sz="240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 altLang="en-US" sz="2400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 altLang="en-US" sz="240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 altLang="en-US" sz="240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 altLang="en-US" sz="2400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 altLang="en-US" sz="240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 dello schema</a:t>
            </a: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gli stili del testo dello schema</a:t>
            </a:r>
          </a:p>
          <a:p>
            <a:pPr lvl="1"/>
            <a:r>
              <a:rPr lang="it-IT" altLang="en-US" smtClean="0"/>
              <a:t>Secondo livello</a:t>
            </a:r>
          </a:p>
          <a:p>
            <a:pPr lvl="2"/>
            <a:r>
              <a:rPr lang="it-IT" altLang="en-US" smtClean="0"/>
              <a:t>Terzo livello</a:t>
            </a:r>
          </a:p>
          <a:p>
            <a:pPr lvl="3"/>
            <a:r>
              <a:rPr lang="it-IT" altLang="en-US" smtClean="0"/>
              <a:t>Quarto livello</a:t>
            </a:r>
          </a:p>
          <a:p>
            <a:pPr lvl="4"/>
            <a:r>
              <a:rPr lang="it-IT" altLang="en-US" smtClean="0"/>
              <a:t>Quinto livello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2E0286-37E1-4C9D-8256-02C431A5C7D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http://home.comcast.net/~prunesquallor/guide.html" TargetMode="External"/><Relationship Id="rId2" Type="http://schemas.openxmlformats.org/officeDocument/2006/relationships/hyperlink" Target="http://www-106.ibm.com/developerworks/java/library/j-aspectj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clipse.org/aspectj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aspectj.org/" TargetMode="External"/><Relationship Id="rId7" Type="http://schemas.openxmlformats.org/officeDocument/2006/relationships/hyperlink" Target="http://www.eclipse.net/~tomo/pisa/oopsla2000/p_netinant.html" TargetMode="External"/><Relationship Id="rId2" Type="http://schemas.openxmlformats.org/officeDocument/2006/relationships/hyperlink" Target="http://aosd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s.ubc.ca/labs/se/papers/1999/icse99-aop.html" TargetMode="External"/><Relationship Id="rId5" Type="http://schemas.openxmlformats.org/officeDocument/2006/relationships/hyperlink" Target="http://www.cs.man.ac.uk/cnc/mscprojects/aspect/node1.html" TargetMode="External"/><Relationship Id="rId4" Type="http://schemas.openxmlformats.org/officeDocument/2006/relationships/hyperlink" Target="http://www.ccs.neu.edu/home/lieber/connection-to-aop.html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dev.eclipse.org/viewcvs/indextech.cgi/~checkout~/aspectj-home/doc/index.html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osd.net/" TargetMode="Externa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Aspect-oriented programming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600200" y="27432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2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What are aspects?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Aspect are different than classes because:</a:t>
            </a:r>
          </a:p>
          <a:p>
            <a:endParaRPr lang="en-US" altLang="en-US" sz="2400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676400" y="2819400"/>
            <a:ext cx="6477000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can additionally include as members </a:t>
            </a:r>
            <a:r>
              <a:rPr lang="en-US" altLang="en-US" sz="2200">
                <a:hlinkClick r:id="rId2" action="ppaction://hlinksldjump"/>
              </a:rPr>
              <a:t>pointcuts</a:t>
            </a:r>
            <a:r>
              <a:rPr lang="en-US" altLang="en-US" sz="2200"/>
              <a:t> (picks out join points), </a:t>
            </a:r>
            <a:r>
              <a:rPr lang="en-US" altLang="en-US" sz="2200">
                <a:hlinkClick r:id="rId3" action="ppaction://hlinksldjump"/>
              </a:rPr>
              <a:t>advice</a:t>
            </a:r>
            <a:r>
              <a:rPr lang="en-US" altLang="en-US" sz="2200"/>
              <a:t> (code that executes at each join point ) 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do not have constructor or finalizer and they cannot be created with the new operator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priviliged aspects can access private members of other types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Conclusion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AOP has many potential benefits.</a:t>
            </a:r>
          </a:p>
          <a:p>
            <a:r>
              <a:rPr lang="en-US" sz="2800"/>
              <a:t>Higher modularization.</a:t>
            </a:r>
          </a:p>
          <a:p>
            <a:r>
              <a:rPr lang="en-US" sz="2800"/>
              <a:t>Cleaner responsibilities for individual modules.</a:t>
            </a:r>
          </a:p>
          <a:p>
            <a:r>
              <a:rPr lang="en-US" sz="2800"/>
              <a:t>Improved separation of concerns.</a:t>
            </a:r>
          </a:p>
          <a:p>
            <a:r>
              <a:rPr lang="en-US" sz="2800"/>
              <a:t>Easier system evolution. Much easier to add crosscutting functionality.</a:t>
            </a:r>
          </a:p>
          <a:p>
            <a:r>
              <a:rPr lang="en-US" sz="2800"/>
              <a:t>More code reuse.</a:t>
            </a:r>
          </a:p>
          <a:p>
            <a:r>
              <a:rPr lang="en-US" sz="2800"/>
              <a:t>Can make code easier or harder to understand.</a:t>
            </a:r>
          </a:p>
          <a:p>
            <a:r>
              <a:rPr lang="en-US" sz="2800"/>
              <a:t>Already starting to become mainstream (JBoss, JDO, Spring).</a:t>
            </a:r>
          </a:p>
          <a:p>
            <a:r>
              <a:rPr lang="en-US" sz="2800"/>
              <a:t>Like any new technology, AOP can be abused.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References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1800"/>
              <a:t>Laddad, Ramnivas. </a:t>
            </a:r>
            <a:r>
              <a:rPr lang="en-US" sz="1800" i="1"/>
              <a:t>AspectJ in Action</a:t>
            </a:r>
            <a:r>
              <a:rPr lang="en-US" sz="1800"/>
              <a:t>. Greenwich, Conn.: Manning Publications, 2003.</a:t>
            </a:r>
          </a:p>
          <a:p>
            <a:r>
              <a:rPr lang="en-US" sz="1800"/>
              <a:t>Lesiecki, Nicholas. “Improve modularity with aspect oriented programming”. </a:t>
            </a:r>
            <a:r>
              <a:rPr lang="en-US" sz="1800" i="1"/>
              <a:t>IBM Developerworks</a:t>
            </a:r>
            <a:r>
              <a:rPr lang="en-US" sz="1800"/>
              <a:t>, January,2002. Available online at </a:t>
            </a:r>
            <a:r>
              <a:rPr lang="en-US" sz="1800">
                <a:hlinkClick r:id="rId2"/>
              </a:rPr>
              <a:t>http://www-106.ibm.com/developerworks/java/library/j-aspectj</a:t>
            </a:r>
            <a:r>
              <a:rPr lang="en-US" sz="1800"/>
              <a:t>.</a:t>
            </a:r>
          </a:p>
          <a:p>
            <a:r>
              <a:rPr lang="en-US" sz="1800"/>
              <a:t>Marshall, Joe. “Warp Speed Introduction to CLOS”. Available online at </a:t>
            </a:r>
            <a:r>
              <a:rPr lang="en-US" sz="1800">
                <a:hlinkClick r:id="rId3"/>
              </a:rPr>
              <a:t>http://home.comcast.net/~prunesquallor/guide.html</a:t>
            </a:r>
            <a:r>
              <a:rPr lang="en-US" sz="1800"/>
              <a:t>.</a:t>
            </a:r>
          </a:p>
          <a:p>
            <a:r>
              <a:rPr lang="en-US" sz="1800"/>
              <a:t>Vanderperren, W., Suvee, D., Cibran, M. and De Fraine, B. </a:t>
            </a:r>
            <a:r>
              <a:rPr lang="en-US" sz="1800" i="1"/>
              <a:t>Stateful Aspects in JAsCo</a:t>
            </a:r>
            <a:r>
              <a:rPr lang="en-US" sz="1800"/>
              <a:t>. In proceedings of SC 2005, LNCS, April 2005</a:t>
            </a:r>
          </a:p>
          <a:p>
            <a:r>
              <a:rPr lang="en-US" sz="1800"/>
              <a:t>Eclipse AspectJ plug-in, </a:t>
            </a:r>
            <a:r>
              <a:rPr lang="en-US" sz="1800">
                <a:hlinkClick r:id="rId4"/>
              </a:rPr>
              <a:t>http://eclipse.org/aspectj</a:t>
            </a:r>
            <a:r>
              <a:rPr lang="en-US" sz="18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What are aspect?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Aspects may arise at any stage of the software lifecycle</a:t>
            </a:r>
          </a:p>
          <a:p>
            <a:endParaRPr lang="en-US" altLang="en-US" sz="2400"/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r>
              <a:rPr lang="en-US" altLang="en-US" sz="2400"/>
              <a:t>Common example of crosscutting aspects are design or architectural constraints, systemic properties or behaviours and features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Examples of how aspects cross-cut components</a:t>
            </a:r>
          </a:p>
        </p:txBody>
      </p:sp>
      <p:sp>
        <p:nvSpPr>
          <p:cNvPr id="47107" name="Text Box 1027"/>
          <p:cNvSpPr txBox="1">
            <a:spLocks noChangeArrowheads="1"/>
          </p:cNvSpPr>
          <p:nvPr/>
        </p:nvSpPr>
        <p:spPr bwMode="auto">
          <a:xfrm>
            <a:off x="1143000" y="2286000"/>
            <a:ext cx="7467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/>
              <a:t>We wanted to implement a distributed digital library that stores documents in many forms and provides a wide range of operations on those documents</a:t>
            </a:r>
          </a:p>
        </p:txBody>
      </p:sp>
      <p:sp>
        <p:nvSpPr>
          <p:cNvPr id="47108" name="Text Box 1028"/>
          <p:cNvSpPr txBox="1">
            <a:spLocks noChangeArrowheads="1"/>
          </p:cNvSpPr>
          <p:nvPr/>
        </p:nvSpPr>
        <p:spPr bwMode="auto">
          <a:xfrm>
            <a:off x="762000" y="3810000"/>
            <a:ext cx="8382000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200"/>
              <a:t>application           components          aspects</a:t>
            </a:r>
          </a:p>
          <a:p>
            <a:pPr>
              <a:spcBef>
                <a:spcPct val="50000"/>
              </a:spcBef>
            </a:pPr>
            <a:r>
              <a:rPr lang="en-US" altLang="en-US" sz="2200"/>
              <a:t>digital                    database,          </a:t>
            </a:r>
            <a:r>
              <a:rPr lang="it-IT" altLang="en-US" sz="2200"/>
              <a:t>   </a:t>
            </a:r>
            <a:r>
              <a:rPr lang="en-US" altLang="en-US" sz="2200"/>
              <a:t>minimizing network</a:t>
            </a:r>
          </a:p>
          <a:p>
            <a:pPr>
              <a:spcBef>
                <a:spcPct val="50000"/>
              </a:spcBef>
            </a:pPr>
            <a:r>
              <a:rPr lang="en-US" altLang="en-US" sz="2200"/>
              <a:t>Library                   printers,               traffic,    </a:t>
            </a:r>
          </a:p>
          <a:p>
            <a:pPr>
              <a:spcBef>
                <a:spcPct val="50000"/>
              </a:spcBef>
            </a:pPr>
            <a:r>
              <a:rPr lang="en-US" altLang="en-US" sz="2200"/>
              <a:t>                                  services                synchronization        </a:t>
            </a:r>
          </a:p>
          <a:p>
            <a:pPr>
              <a:spcBef>
                <a:spcPct val="50000"/>
              </a:spcBef>
            </a:pPr>
            <a:r>
              <a:rPr lang="en-US" altLang="en-US" sz="2200"/>
              <a:t>                                                                   constraints,</a:t>
            </a:r>
          </a:p>
          <a:p>
            <a:pPr>
              <a:spcBef>
                <a:spcPct val="50000"/>
              </a:spcBef>
            </a:pPr>
            <a:r>
              <a:rPr lang="en-US" altLang="en-US" sz="2200"/>
              <a:t>                                                                   failure handling </a:t>
            </a:r>
          </a:p>
        </p:txBody>
      </p:sp>
      <p:sp>
        <p:nvSpPr>
          <p:cNvPr id="47109" name="Text Box 1029"/>
          <p:cNvSpPr txBox="1">
            <a:spLocks noChangeArrowheads="1"/>
          </p:cNvSpPr>
          <p:nvPr/>
        </p:nvSpPr>
        <p:spPr bwMode="auto">
          <a:xfrm>
            <a:off x="1143000" y="1828800"/>
            <a:ext cx="6629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en-US" sz="2000"/>
              <a:t>It is taken from AOP document </a:t>
            </a:r>
            <a:endParaRPr lang="en-US" altLang="en-US" sz="2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Examples of how aspects cross-cut components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There are several aspects of concerns, including: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600200" y="2895600"/>
            <a:ext cx="7162800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communication, by which we mean controlling the amount of network bandwidth the application uses by being careful about which objects get copied in remote method calls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coordination constraints, by which we mean the synchronization rules require to ensure that the component program behaves correctly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failure handling, by which we mean handling the many different forms of failure that can arise in a distributed system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The role of aspects </a:t>
            </a:r>
            <a:br>
              <a:rPr lang="en-US" altLang="en-US" sz="4000"/>
            </a:br>
            <a:r>
              <a:rPr lang="en-US" altLang="en-US" sz="4000"/>
              <a:t>          in software design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AOP aims at providing better means of addressing the well-known problem of separation of concerns</a:t>
            </a:r>
          </a:p>
          <a:p>
            <a:endParaRPr lang="en-US" altLang="en-US" sz="2400"/>
          </a:p>
          <a:p>
            <a:r>
              <a:rPr lang="en-US" altLang="en-US" sz="2400"/>
              <a:t>Three basic approaches to addressing the process of separation of concerns: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057400" y="4495800"/>
            <a:ext cx="59436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language-based 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framework-based 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architecture-oriented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Language-based approach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It is based on the definition of a set of language constructs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r>
              <a:rPr lang="en-US" altLang="en-US" sz="2400"/>
              <a:t>Relevant concerns are identified at the problem domain and translated to aspectual construct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r>
              <a:rPr lang="en-US" altLang="en-US" sz="2400"/>
              <a:t>The final application is obtained by weaving the primary structure with the crosscutting aspects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Framework-based approach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Provides more flexible constructs</a:t>
            </a:r>
          </a:p>
          <a:p>
            <a:r>
              <a:rPr lang="en-US" altLang="en-US" sz="2400"/>
              <a:t>Concerns are materialized as aspectual classes at the framework level</a:t>
            </a:r>
          </a:p>
          <a:p>
            <a:r>
              <a:rPr lang="en-US" altLang="en-US" sz="2400"/>
              <a:t>Developers can customize these aspects using the mechanism supported by the framework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r>
              <a:rPr lang="en-US" altLang="en-US" sz="2400"/>
              <a:t>These types of </a:t>
            </a:r>
            <a:r>
              <a:rPr lang="en-US" altLang="en-US" sz="2400">
                <a:hlinkClick r:id="rId2" action="ppaction://hlinksldjump"/>
              </a:rPr>
              <a:t>framework</a:t>
            </a:r>
            <a:r>
              <a:rPr lang="en-US" altLang="en-US" sz="2400"/>
              <a:t> are known as AO frameworks (explicitly engineers concerns)</a:t>
            </a:r>
            <a:r>
              <a:rPr lang="en-US" altLang="en-US"/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Architecture-oriented               approach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Early identification of concerns using architectural organizational models</a:t>
            </a:r>
          </a:p>
          <a:p>
            <a:endParaRPr lang="en-US" altLang="en-US" sz="2400"/>
          </a:p>
          <a:p>
            <a:r>
              <a:rPr lang="en-US" altLang="en-US" sz="2400"/>
              <a:t>Architectural view-point involves a higher level of abstraction than the previous approaches</a:t>
            </a:r>
          </a:p>
          <a:p>
            <a:endParaRPr lang="en-US" altLang="en-US" sz="2400"/>
          </a:p>
          <a:p>
            <a:r>
              <a:rPr lang="en-US" altLang="en-US" sz="2400"/>
              <a:t>It tipically comprises two stages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Architecture-oriented               approach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First, developers should determine the problem architecture</a:t>
            </a:r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r>
              <a:rPr lang="en-US" altLang="en-US" sz="2400"/>
              <a:t>Then, the approach enables several kinds of aspect materialization through different frameworks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905000" y="3200400"/>
            <a:ext cx="6248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/>
              <a:t>Concerns are initially mapped to architectural construct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AOP technologies example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743200"/>
            <a:ext cx="7772400" cy="4114800"/>
          </a:xfrm>
        </p:spPr>
        <p:txBody>
          <a:bodyPr/>
          <a:lstStyle/>
          <a:p>
            <a:r>
              <a:rPr lang="en-US" altLang="en-US" sz="2400"/>
              <a:t>Empirical analysis based on a simulation case study of the temperature control system (TCS)  of a building</a:t>
            </a:r>
            <a:r>
              <a:rPr lang="it-IT" altLang="en-US" sz="2400"/>
              <a:t> ()</a:t>
            </a:r>
            <a:endParaRPr lang="en-US" altLang="en-US" sz="2400"/>
          </a:p>
          <a:p>
            <a:r>
              <a:rPr lang="en-US" altLang="en-US" sz="2400"/>
              <a:t>This comprises a building with rooms requiring specific temperatures and a network consisting of radiators, pipes and a boiler</a:t>
            </a:r>
          </a:p>
          <a:p>
            <a:r>
              <a:rPr lang="en-US" altLang="en-US" sz="2400"/>
              <a:t>To simulate TCS, a simple mathematical model of temporal differential equations specifies the heat flow among the different components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143000" y="2057400"/>
            <a:ext cx="746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en-US" sz="2000"/>
              <a:t>It is taken from C. of the ACM </a:t>
            </a:r>
            <a:endParaRPr lang="en-US" altLang="en-US"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Index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362200"/>
            <a:ext cx="7772400" cy="4114800"/>
          </a:xfrm>
        </p:spPr>
        <p:txBody>
          <a:bodyPr/>
          <a:lstStyle/>
          <a:p>
            <a:pPr>
              <a:spcBef>
                <a:spcPct val="50000"/>
              </a:spcBef>
              <a:buSzTx/>
              <a:buFont typeface="Wingdings" pitchFamily="2" charset="2"/>
              <a:buChar char="§"/>
            </a:pPr>
            <a:r>
              <a:rPr lang="en-US" altLang="en-US" sz="2400"/>
              <a:t>Introduction to AOP</a:t>
            </a:r>
          </a:p>
          <a:p>
            <a:pPr>
              <a:spcBef>
                <a:spcPct val="50000"/>
              </a:spcBef>
              <a:buSzTx/>
              <a:buFont typeface="Wingdings" pitchFamily="2" charset="2"/>
              <a:buChar char="§"/>
            </a:pPr>
            <a:r>
              <a:rPr lang="en-US" altLang="en-US" sz="2400"/>
              <a:t>What are aspects?</a:t>
            </a:r>
          </a:p>
          <a:p>
            <a:pPr>
              <a:spcBef>
                <a:spcPct val="50000"/>
              </a:spcBef>
              <a:buSzTx/>
              <a:buFont typeface="Wingdings" pitchFamily="2" charset="2"/>
              <a:buChar char="§"/>
            </a:pPr>
            <a:r>
              <a:rPr lang="en-US" altLang="en-US" sz="2400"/>
              <a:t>The role of aspects in software design</a:t>
            </a:r>
          </a:p>
          <a:p>
            <a:pPr>
              <a:spcBef>
                <a:spcPct val="50000"/>
              </a:spcBef>
              <a:buSzTx/>
              <a:buFont typeface="Wingdings" pitchFamily="2" charset="2"/>
              <a:buChar char="§"/>
            </a:pPr>
            <a:r>
              <a:rPr lang="en-US" altLang="en-US" sz="2400"/>
              <a:t>AOP issues</a:t>
            </a:r>
          </a:p>
          <a:p>
            <a:pPr>
              <a:spcBef>
                <a:spcPct val="50000"/>
              </a:spcBef>
              <a:buSzTx/>
              <a:buFont typeface="Wingdings" pitchFamily="2" charset="2"/>
              <a:buChar char="§"/>
            </a:pPr>
            <a:r>
              <a:rPr lang="en-US" altLang="en-US" sz="2400"/>
              <a:t>AspectJ</a:t>
            </a:r>
          </a:p>
          <a:p>
            <a:pPr>
              <a:spcBef>
                <a:spcPct val="50000"/>
              </a:spcBef>
              <a:buSzTx/>
              <a:buFont typeface="Wingdings" pitchFamily="2" charset="2"/>
              <a:buChar char="§"/>
            </a:pPr>
            <a:r>
              <a:rPr lang="en-US" altLang="en-US" sz="2400"/>
              <a:t>What next?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AOP technologies example</a:t>
            </a:r>
          </a:p>
        </p:txBody>
      </p:sp>
      <p:sp>
        <p:nvSpPr>
          <p:cNvPr id="41987" name="Text Box 1027"/>
          <p:cNvSpPr txBox="1">
            <a:spLocks noChangeArrowheads="1"/>
          </p:cNvSpPr>
          <p:nvPr/>
        </p:nvSpPr>
        <p:spPr bwMode="auto">
          <a:xfrm>
            <a:off x="1143000" y="1828800"/>
            <a:ext cx="662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/>
              <a:t>Relevant aspects in TCS</a:t>
            </a:r>
          </a:p>
        </p:txBody>
      </p:sp>
      <p:sp>
        <p:nvSpPr>
          <p:cNvPr id="41988" name="Text Box 1028"/>
          <p:cNvSpPr txBox="1">
            <a:spLocks noChangeArrowheads="1"/>
          </p:cNvSpPr>
          <p:nvPr/>
        </p:nvSpPr>
        <p:spPr bwMode="auto">
          <a:xfrm>
            <a:off x="304800" y="2438400"/>
            <a:ext cx="2514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/>
              <a:t>Aspect</a:t>
            </a:r>
          </a:p>
        </p:txBody>
      </p:sp>
      <p:sp>
        <p:nvSpPr>
          <p:cNvPr id="41989" name="Text Box 1029"/>
          <p:cNvSpPr txBox="1">
            <a:spLocks noChangeArrowheads="1"/>
          </p:cNvSpPr>
          <p:nvPr/>
        </p:nvSpPr>
        <p:spPr bwMode="auto">
          <a:xfrm>
            <a:off x="2667000" y="3200400"/>
            <a:ext cx="35814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/>
              <a:t>It refers to how the simulated entities should run</a:t>
            </a:r>
          </a:p>
        </p:txBody>
      </p:sp>
      <p:sp>
        <p:nvSpPr>
          <p:cNvPr id="41990" name="Text Box 1030"/>
          <p:cNvSpPr txBox="1">
            <a:spLocks noChangeArrowheads="1"/>
          </p:cNvSpPr>
          <p:nvPr/>
        </p:nvSpPr>
        <p:spPr bwMode="auto">
          <a:xfrm>
            <a:off x="6400800" y="2438400"/>
            <a:ext cx="30480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/>
              <a:t>Relationships</a:t>
            </a:r>
          </a:p>
        </p:txBody>
      </p:sp>
      <p:sp>
        <p:nvSpPr>
          <p:cNvPr id="41991" name="Text Box 1031"/>
          <p:cNvSpPr txBox="1">
            <a:spLocks noChangeArrowheads="1"/>
          </p:cNvSpPr>
          <p:nvPr/>
        </p:nvSpPr>
        <p:spPr bwMode="auto">
          <a:xfrm>
            <a:off x="304800" y="5105400"/>
            <a:ext cx="2514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/>
              <a:t>Synchronization</a:t>
            </a:r>
          </a:p>
        </p:txBody>
      </p:sp>
      <p:sp>
        <p:nvSpPr>
          <p:cNvPr id="41992" name="Text Box 1032"/>
          <p:cNvSpPr txBox="1">
            <a:spLocks noChangeArrowheads="1"/>
          </p:cNvSpPr>
          <p:nvPr/>
        </p:nvSpPr>
        <p:spPr bwMode="auto">
          <a:xfrm>
            <a:off x="304800" y="3200400"/>
            <a:ext cx="2514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/>
              <a:t>Scheduling</a:t>
            </a:r>
          </a:p>
        </p:txBody>
      </p:sp>
      <p:sp>
        <p:nvSpPr>
          <p:cNvPr id="41993" name="Text Box 1033"/>
          <p:cNvSpPr txBox="1">
            <a:spLocks noChangeArrowheads="1"/>
          </p:cNvSpPr>
          <p:nvPr/>
        </p:nvSpPr>
        <p:spPr bwMode="auto">
          <a:xfrm>
            <a:off x="2667000" y="5105400"/>
            <a:ext cx="35814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/>
              <a:t>It basically involves access to shared variables and race condition</a:t>
            </a:r>
          </a:p>
        </p:txBody>
      </p:sp>
      <p:sp>
        <p:nvSpPr>
          <p:cNvPr id="41994" name="Text Box 1034"/>
          <p:cNvSpPr txBox="1">
            <a:spLocks noChangeArrowheads="1"/>
          </p:cNvSpPr>
          <p:nvPr/>
        </p:nvSpPr>
        <p:spPr bwMode="auto">
          <a:xfrm>
            <a:off x="2667000" y="2438400"/>
            <a:ext cx="2590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/>
              <a:t>Description</a:t>
            </a:r>
          </a:p>
        </p:txBody>
      </p:sp>
      <p:sp>
        <p:nvSpPr>
          <p:cNvPr id="41995" name="Text Box 1035"/>
          <p:cNvSpPr txBox="1">
            <a:spLocks noChangeArrowheads="1"/>
          </p:cNvSpPr>
          <p:nvPr/>
        </p:nvSpPr>
        <p:spPr bwMode="auto">
          <a:xfrm>
            <a:off x="6400800" y="5105400"/>
            <a:ext cx="259080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/>
              <a:t>It works together with scheduling</a:t>
            </a:r>
          </a:p>
        </p:txBody>
      </p:sp>
      <p:sp>
        <p:nvSpPr>
          <p:cNvPr id="41996" name="Text Box 1036"/>
          <p:cNvSpPr txBox="1">
            <a:spLocks noChangeArrowheads="1"/>
          </p:cNvSpPr>
          <p:nvPr/>
        </p:nvSpPr>
        <p:spPr bwMode="auto">
          <a:xfrm>
            <a:off x="6400800" y="3200400"/>
            <a:ext cx="27432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/>
              <a:t>It works together with synchronization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AOP technologies example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Four different groups of programmers implementing: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600200" y="2971800"/>
            <a:ext cx="6934200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</a:t>
            </a:r>
            <a:r>
              <a:rPr lang="it-IT" altLang="en-US" sz="2200"/>
              <a:t>t</a:t>
            </a:r>
            <a:r>
              <a:rPr lang="en-US" altLang="en-US" sz="2200"/>
              <a:t>ypical OO view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</a:t>
            </a:r>
            <a:r>
              <a:rPr lang="it-IT" altLang="en-US" sz="2200"/>
              <a:t>a</a:t>
            </a:r>
            <a:r>
              <a:rPr lang="en-US" altLang="en-US" sz="2200"/>
              <a:t>spect language (AL)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</a:t>
            </a:r>
            <a:r>
              <a:rPr lang="it-IT" altLang="en-US" sz="2200"/>
              <a:t>r</a:t>
            </a:r>
            <a:r>
              <a:rPr lang="en-US" altLang="en-US" sz="2200"/>
              <a:t>eflective AO framework (R-AO)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</a:t>
            </a:r>
            <a:r>
              <a:rPr lang="it-IT" altLang="en-US" sz="2200"/>
              <a:t>e</a:t>
            </a:r>
            <a:r>
              <a:rPr lang="en-US" altLang="en-US" sz="2200"/>
              <a:t>vent-based architectural framework (EBA)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AOP technologies example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066800" y="1981200"/>
            <a:ext cx="7848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en-US" sz="2000"/>
              <a:t> TCS evaluation according to the different implementation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066800" y="2438400"/>
            <a:ext cx="7620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en-US" sz="2000"/>
              <a:t> Analyzed features: scheduling and synchronization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1295400" y="3200400"/>
            <a:ext cx="69342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000"/>
              <a:t> OO modeling: SS are scattered across the components requiring these facilities (inheritance anomalies)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000"/>
              <a:t> EBA: SS are provided as built-in features in the framework. It may be difficult to customize some of these policies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000"/>
              <a:t> R-AO – AL: There are specific aspects dealing with SS. They are kept separated, but some problems about the way they interact (aspect composition) may arise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AOP technologies example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961312" cy="4002087"/>
          </a:xfrm>
        </p:spPr>
        <p:txBody>
          <a:bodyPr/>
          <a:lstStyle/>
          <a:p>
            <a:r>
              <a:rPr lang="en-US" altLang="en-US" sz="2400"/>
              <a:t>Several execution of the simulation programs are maded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r>
              <a:rPr lang="en-US" altLang="en-US" sz="2400"/>
              <a:t>TCS performance with the different implementation: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1676400" y="4191000"/>
            <a:ext cx="68580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results were very similar except in the case of R-AO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similarities found in the study seem to indicate that both EBA and AL  run almost like standard code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AOP technologies example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990600" y="2209800"/>
            <a:ext cx="7543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en-US" sz="2400"/>
              <a:t> To obtain a measure of the complexity of the implementations, it is gathered code statistics (NCSS) about: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295400" y="3352800"/>
            <a:ext cx="73152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number of methods per class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the NCSS per methods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cyclomatic complexity (CNN per methods)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990600" y="4876800"/>
            <a:ext cx="8153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/>
              <a:t>In particular, the best results were obtained with EBA (this payoff comes mainly from the autonomy of component and decoupling prescribed by framework).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The role of aspects </a:t>
            </a:r>
            <a:br>
              <a:rPr lang="en-US" altLang="en-US" sz="4000"/>
            </a:br>
            <a:r>
              <a:rPr lang="en-US" altLang="en-US" sz="4000"/>
              <a:t>          in software design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219200" y="2362200"/>
            <a:ext cx="693420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/>
              <a:t>The central problem of aspect technologies, whatever the approach we consider, is not just about crosscutting or separation of concerns, but it involves deeper research about how to understand a number of software parts as separated artifacts and then integrate some of then into a coherent system</a:t>
            </a:r>
          </a:p>
          <a:p>
            <a:pPr>
              <a:spcBef>
                <a:spcPct val="50000"/>
              </a:spcBef>
            </a:pPr>
            <a:endParaRPr lang="en-US" altLang="en-US" sz="24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AOP issues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AOP must address both what the programmer can say and how the computer system will realize the program in a program system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r>
              <a:rPr lang="en-US" altLang="en-US" sz="2400"/>
              <a:t>AOP system: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828800" y="4419600"/>
            <a:ext cx="6781800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000"/>
              <a:t> </a:t>
            </a:r>
            <a:r>
              <a:rPr lang="en-US" altLang="en-US" sz="2200"/>
              <a:t>provides a way of expressing crosscutting concerns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also ensures these mechanisms are conceptually straighforward and have efficient implementations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AOP issues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32712" cy="4078287"/>
          </a:xfrm>
        </p:spPr>
        <p:txBody>
          <a:bodyPr/>
          <a:lstStyle/>
          <a:p>
            <a:r>
              <a:rPr lang="en-US" altLang="en-US" sz="2400"/>
              <a:t>How an AOP system specifies aspects:</a:t>
            </a:r>
          </a:p>
          <a:p>
            <a:endParaRPr lang="en-US" altLang="en-US" sz="2400"/>
          </a:p>
          <a:p>
            <a:endParaRPr lang="en-US" altLang="en-US" sz="2400"/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endParaRPr lang="en-US" altLang="en-US" sz="2400"/>
          </a:p>
          <a:p>
            <a:r>
              <a:rPr lang="en-US" altLang="en-US" sz="2400"/>
              <a:t>What composition mechanisms the system provides: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28800" y="2895600"/>
            <a:ext cx="65532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>
                <a:hlinkClick r:id="rId2" action="ppaction://hlinksldjump"/>
              </a:rPr>
              <a:t> join points</a:t>
            </a:r>
            <a:endParaRPr lang="en-US" altLang="en-US" sz="2200"/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aspect parameterization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752600" y="5140325"/>
            <a:ext cx="7391400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000"/>
              <a:t> d</a:t>
            </a:r>
            <a:r>
              <a:rPr lang="en-US" altLang="en-US" sz="2200"/>
              <a:t>ominant decomposition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visibility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mechanism provided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AOP issues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Implementation mechanisms: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r>
              <a:rPr lang="en-US" altLang="en-US" sz="2400"/>
              <a:t>Software process: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752600" y="2514600"/>
            <a:ext cx="70104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static/dinamic distinction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modular compilation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target representation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752600" y="4594225"/>
            <a:ext cx="7086600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methodology or framework (the system provides for organizing the system-building activity)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reusability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domain-specificity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/>
              <a:t>AspectJ</a:t>
            </a:r>
            <a:endParaRPr lang="en-US" alt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Aspect</a:t>
            </a:r>
            <a:r>
              <a:rPr lang="it-IT" altLang="en-US" sz="2400"/>
              <a:t>j</a:t>
            </a:r>
            <a:r>
              <a:rPr lang="en-US" altLang="en-US" sz="2400"/>
              <a:t> is:</a:t>
            </a:r>
            <a:endParaRPr lang="it-IT" altLang="en-US" sz="2400"/>
          </a:p>
          <a:p>
            <a:endParaRPr lang="it-IT" altLang="en-US" sz="2400"/>
          </a:p>
          <a:p>
            <a:endParaRPr lang="it-IT" altLang="en-US" sz="2400"/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r>
              <a:rPr lang="en-US" altLang="en-US" sz="2400"/>
              <a:t>Aspectj enables the modular implementation of a wide range of crosscutting concerns</a:t>
            </a:r>
          </a:p>
          <a:p>
            <a:endParaRPr lang="en-US" altLang="en-US" sz="2400"/>
          </a:p>
          <a:p>
            <a:endParaRPr lang="it-IT" altLang="en-US" sz="2400"/>
          </a:p>
          <a:p>
            <a:endParaRPr lang="it-IT" altLang="en-US" sz="2400"/>
          </a:p>
          <a:p>
            <a:endParaRPr lang="it-IT" altLang="en-US" sz="2400"/>
          </a:p>
          <a:p>
            <a:endParaRPr lang="en-US" altLang="en-US" sz="2400"/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1676400" y="2743200"/>
            <a:ext cx="655320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it-IT" altLang="en-US" sz="2200"/>
              <a:t> a</a:t>
            </a:r>
            <a:r>
              <a:rPr lang="en-US" altLang="en-US" sz="2200"/>
              <a:t> general-purpose Ao extension to Java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it-IT" altLang="en-US" sz="2200"/>
              <a:t> </a:t>
            </a:r>
            <a:r>
              <a:rPr lang="en-US" altLang="en-US" sz="2200"/>
              <a:t>Java platform compatible</a:t>
            </a:r>
            <a:endParaRPr lang="it-IT" altLang="en-US" sz="2200"/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it-IT" altLang="en-US" sz="2200"/>
              <a:t> e</a:t>
            </a:r>
            <a:r>
              <a:rPr lang="en-US" altLang="en-US" sz="2200"/>
              <a:t>asy to learn and use</a:t>
            </a:r>
            <a:endParaRPr lang="it-IT" altLang="en-US" sz="2200"/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it-IT" altLang="en-US" sz="2200"/>
              <a:t> f</a:t>
            </a:r>
            <a:r>
              <a:rPr lang="en-US" altLang="en-US" sz="2200"/>
              <a:t>reely available under an Open Source license</a:t>
            </a:r>
            <a:endParaRPr lang="it-IT" altLang="en-US" sz="2200"/>
          </a:p>
          <a:p>
            <a:pPr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altLang="en-US" sz="2200"/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altLang="en-US" sz="2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Introduction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/>
              <a:t>Currently, the dominant programming paradigm is object-oriented programming that:</a:t>
            </a:r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</a:pPr>
            <a:endParaRPr lang="en-US" altLang="en-US" sz="24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400"/>
              <a:t>    </a:t>
            </a:r>
          </a:p>
          <a:p>
            <a:pPr>
              <a:lnSpc>
                <a:spcPct val="90000"/>
              </a:lnSpc>
            </a:pPr>
            <a:r>
              <a:rPr lang="en-US" altLang="en-US" sz="2400"/>
              <a:t>Object orientation is a clever idea, but has certain limitations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24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2400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828800" y="2971800"/>
            <a:ext cx="6629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000"/>
              <a:t> </a:t>
            </a:r>
            <a:r>
              <a:rPr lang="en-US" altLang="en-US" sz="2200"/>
              <a:t>has been presented as a technology that can fundamentally aid software engineering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is reflected in the entire spectrum of current software development methodologies and tools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AspectJ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4840287"/>
          </a:xfrm>
        </p:spPr>
        <p:txBody>
          <a:bodyPr/>
          <a:lstStyle/>
          <a:p>
            <a:r>
              <a:rPr lang="en-US" altLang="en-US" sz="2400"/>
              <a:t>When written as an aspect the structure of a crosscutting concern is explicit and easy to reason about</a:t>
            </a:r>
          </a:p>
          <a:p>
            <a:r>
              <a:rPr lang="en-US" altLang="en-US" sz="2400"/>
              <a:t>Aspects are modular</a:t>
            </a:r>
          </a:p>
          <a:p>
            <a:r>
              <a:rPr lang="en-US" altLang="en-US" sz="2400"/>
              <a:t>AspectJ enables: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981200" y="4267200"/>
            <a:ext cx="6477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name-based crosscutting (tend to affect a small number of other classes)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property-based crosscutting (range from small to large scale)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AspectJ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Adoption of it into an existing project can be a straightforward and incremental task:</a:t>
            </a:r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r>
              <a:rPr lang="en-US" altLang="en-US" sz="2400"/>
              <a:t>The goals of the AspectJ project are to make AOP technology available to a wide range of programmers, to build and support an AspectJ user community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752600" y="2895600"/>
            <a:ext cx="6477000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to begin with development aspects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other paths are possible,depending on the needs of the projects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705600" y="5943600"/>
            <a:ext cx="24384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200">
                <a:hlinkClick r:id="rId2" action="ppaction://hlinksldjump"/>
              </a:rPr>
              <a:t>Example</a:t>
            </a:r>
            <a:endParaRPr lang="en-US" altLang="en-US" sz="22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What next?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Software engineering researchers provide some help to determine if it is beneficial for sw development organization to adopt AOP for building their sw products</a:t>
            </a:r>
          </a:p>
          <a:p>
            <a:r>
              <a:rPr lang="en-US" altLang="en-US" sz="2400"/>
              <a:t>A number of study have been conducted to asses the usefulness of AOP</a:t>
            </a:r>
          </a:p>
          <a:p>
            <a:r>
              <a:rPr lang="en-US" altLang="en-US" sz="2400"/>
              <a:t>Two basic techniques for assessing a programming technology: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905000" y="5486400"/>
            <a:ext cx="68580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experiments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case study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What next?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Three areas emerge as important in supporting the use of AOP: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752600" y="3276600"/>
            <a:ext cx="64008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exposing join points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managing aspect interface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structuring aspects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References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100"/>
              <a:t>Communications of the ACM (October 2001-Volume 44, Number 10)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100"/>
              <a:t>AOP </a:t>
            </a:r>
            <a:r>
              <a:rPr lang="it-IT" altLang="en-US" sz="2100"/>
              <a:t>official web site:</a:t>
            </a:r>
            <a:endParaRPr lang="en-US" altLang="en-US" sz="2100"/>
          </a:p>
          <a:p>
            <a:pPr>
              <a:lnSpc>
                <a:spcPct val="90000"/>
              </a:lnSpc>
            </a:pPr>
            <a:r>
              <a:rPr lang="en-US" altLang="en-US" sz="2100">
                <a:hlinkClick r:id="rId2"/>
              </a:rPr>
              <a:t>http://aosd.net/</a:t>
            </a:r>
            <a:r>
              <a:rPr lang="en-US" altLang="en-US" sz="2100"/>
              <a:t>    </a:t>
            </a:r>
            <a:endParaRPr lang="it-IT" altLang="en-US" sz="21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it-IT" altLang="en-US" sz="2100"/>
              <a:t>AspectJ official web site:</a:t>
            </a:r>
            <a:r>
              <a:rPr lang="en-US" altLang="en-US" sz="2100"/>
              <a:t>  </a:t>
            </a:r>
          </a:p>
          <a:p>
            <a:pPr>
              <a:lnSpc>
                <a:spcPct val="90000"/>
              </a:lnSpc>
            </a:pPr>
            <a:r>
              <a:rPr lang="en-US" altLang="en-US" sz="2100">
                <a:hlinkClick r:id="rId3"/>
              </a:rPr>
              <a:t>http://aspectj.org/</a:t>
            </a:r>
            <a:endParaRPr lang="it-IT" altLang="en-US" sz="21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it-IT" altLang="en-US" sz="2100"/>
              <a:t>Sites from which you can find documents about conferences and several informations:</a:t>
            </a:r>
            <a:endParaRPr lang="en-US" altLang="en-US" sz="2100"/>
          </a:p>
          <a:p>
            <a:pPr>
              <a:lnSpc>
                <a:spcPct val="90000"/>
              </a:lnSpc>
            </a:pPr>
            <a:r>
              <a:rPr lang="en-US" altLang="en-US" sz="2100">
                <a:hlinkClick r:id="rId4"/>
              </a:rPr>
              <a:t>http://www.ccs.neu.edu/home/lieber/connection-to-aop.html</a:t>
            </a:r>
            <a:endParaRPr lang="en-US" altLang="en-US" sz="2100"/>
          </a:p>
          <a:p>
            <a:pPr>
              <a:lnSpc>
                <a:spcPct val="90000"/>
              </a:lnSpc>
            </a:pPr>
            <a:r>
              <a:rPr lang="en-US" altLang="en-US" sz="2100">
                <a:hlinkClick r:id="rId5"/>
              </a:rPr>
              <a:t>http://www.cs.man.ac.uk/cnc/mscprojects/aspect/node1.html</a:t>
            </a:r>
            <a:endParaRPr lang="en-US" altLang="en-US" sz="2100"/>
          </a:p>
          <a:p>
            <a:pPr>
              <a:lnSpc>
                <a:spcPct val="90000"/>
              </a:lnSpc>
            </a:pPr>
            <a:r>
              <a:rPr lang="en-US" altLang="en-US" sz="2100">
                <a:hlinkClick r:id="rId6"/>
              </a:rPr>
              <a:t>http://www.cs.ubc.ca/labs/se/papers/1999/icse99-aop.html</a:t>
            </a:r>
            <a:endParaRPr lang="en-US" altLang="en-US" sz="2100"/>
          </a:p>
          <a:p>
            <a:pPr>
              <a:lnSpc>
                <a:spcPct val="90000"/>
              </a:lnSpc>
            </a:pPr>
            <a:r>
              <a:rPr lang="en-US" altLang="en-US" sz="2100">
                <a:hlinkClick r:id="rId7"/>
              </a:rPr>
              <a:t>http://www.eclipse.net/~tomo/pisa/oopsla2000/p_netinant.html</a:t>
            </a:r>
            <a:endParaRPr lang="en-US" altLang="en-US" sz="2100"/>
          </a:p>
          <a:p>
            <a:pPr>
              <a:lnSpc>
                <a:spcPct val="90000"/>
              </a:lnSpc>
            </a:pPr>
            <a:endParaRPr lang="en-US" altLang="en-US" sz="2100"/>
          </a:p>
          <a:p>
            <a:pPr>
              <a:lnSpc>
                <a:spcPct val="90000"/>
              </a:lnSpc>
            </a:pPr>
            <a:endParaRPr lang="en-US" altLang="en-US" sz="22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Crosscutting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743200"/>
            <a:ext cx="7772400" cy="14112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/>
              <a:t>Crosscutting is how to characterize a concern than spans multiple units of OO modularity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2400"/>
          </a:p>
          <a:p>
            <a:pPr>
              <a:lnSpc>
                <a:spcPct val="90000"/>
              </a:lnSpc>
            </a:pPr>
            <a:r>
              <a:rPr lang="en-US" altLang="en-US" sz="2400"/>
              <a:t>Crosscutting concerns resist modularization using normal OO construct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6629400" y="6019800"/>
            <a:ext cx="1905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200">
                <a:hlinkClick r:id="rId2" action="ppaction://hlinksldjump"/>
              </a:rPr>
              <a:t>back</a:t>
            </a:r>
            <a:endParaRPr lang="en-US" altLang="en-US" sz="22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Pointcut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Picks out join points</a:t>
            </a:r>
          </a:p>
          <a:p>
            <a:endParaRPr lang="en-US" altLang="en-US" sz="2400"/>
          </a:p>
          <a:p>
            <a:r>
              <a:rPr lang="en-US" altLang="en-US" sz="2400"/>
              <a:t>Can be defined in classes or in aspects and can be named or be anonymous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6553200" y="5638800"/>
            <a:ext cx="2133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200">
                <a:hlinkClick r:id="rId2" action="ppaction://hlinksldjump"/>
              </a:rPr>
              <a:t>back</a:t>
            </a:r>
            <a:endParaRPr lang="en-US" altLang="en-US" sz="22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Advice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It is code that executes at each join point picked out by pointcut</a:t>
            </a:r>
          </a:p>
          <a:p>
            <a:endParaRPr lang="en-US" altLang="en-US" sz="2400"/>
          </a:p>
          <a:p>
            <a:r>
              <a:rPr lang="en-US" altLang="en-US" sz="2400"/>
              <a:t>His power comes from the advice being able to access value in the execution context of a pointcut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6705600" y="5791200"/>
            <a:ext cx="3048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200">
                <a:hlinkClick r:id="rId2" action="ppaction://hlinksldjump"/>
              </a:rPr>
              <a:t>back</a:t>
            </a:r>
            <a:endParaRPr lang="en-US" altLang="en-US" sz="22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Join points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Are well-defined points in the execution of a program</a:t>
            </a:r>
          </a:p>
          <a:p>
            <a:endParaRPr lang="en-US" altLang="en-US" sz="2400"/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r>
              <a:rPr lang="en-US" altLang="en-US" sz="2400"/>
              <a:t>Only those points that can be used in a disciplined and principled manner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6858000" y="5562600"/>
            <a:ext cx="1905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200">
                <a:hlinkClick r:id="rId2" action="ppaction://hlinksldjump"/>
              </a:rPr>
              <a:t>back</a:t>
            </a:r>
            <a:endParaRPr lang="en-US" altLang="en-US" sz="22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Framework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altLang="en-US" sz="2400">
                <a:cs typeface="Times New Roman" charset="0"/>
              </a:rPr>
              <a:t>It is based on decomposition of aspects in system design that consists of components, aspects, and layers. </a:t>
            </a:r>
            <a:endParaRPr lang="en-US" altLang="en-US">
              <a:cs typeface="Times New Roman" charset="0"/>
            </a:endParaRPr>
          </a:p>
          <a:p>
            <a:pPr algn="just"/>
            <a:endParaRPr lang="en-US" altLang="en-US" sz="2400">
              <a:cs typeface="Times New Roman" charset="0"/>
            </a:endParaRPr>
          </a:p>
          <a:p>
            <a:pPr algn="just"/>
            <a:endParaRPr lang="en-US" altLang="en-US" sz="2400">
              <a:cs typeface="Times New Roman" charset="0"/>
            </a:endParaRPr>
          </a:p>
          <a:p>
            <a:pPr algn="just"/>
            <a:r>
              <a:rPr lang="en-US" altLang="en-US" sz="2400">
                <a:cs typeface="Times New Roman" charset="0"/>
              </a:rPr>
              <a:t>By separating the different aspects of each component, we can separate components, aspects, and layers from each other</a:t>
            </a:r>
            <a:endParaRPr lang="en-US" altLang="en-US"/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7086600" y="5867400"/>
            <a:ext cx="1524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200">
                <a:hlinkClick r:id="rId2" action="ppaction://hlinksldjump"/>
              </a:rPr>
              <a:t>back</a:t>
            </a:r>
            <a:endParaRPr lang="en-US" altLang="en-US" sz="2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Introduction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A new programming technique called aspect-oriented programming (AOP):</a:t>
            </a:r>
          </a:p>
          <a:p>
            <a:endParaRPr lang="en-US" altLang="en-US" sz="2400"/>
          </a:p>
          <a:p>
            <a:endParaRPr lang="en-US" altLang="en-US" sz="2800"/>
          </a:p>
          <a:p>
            <a:endParaRPr lang="en-US" altLang="en-US" sz="2800"/>
          </a:p>
          <a:p>
            <a:endParaRPr lang="en-US" altLang="en-US" sz="2800"/>
          </a:p>
          <a:p>
            <a:pPr>
              <a:buFont typeface="Wingdings" pitchFamily="2" charset="2"/>
              <a:buNone/>
            </a:pPr>
            <a:endParaRPr lang="en-US" altLang="en-US" sz="2800"/>
          </a:p>
          <a:p>
            <a:pPr>
              <a:buFont typeface="Wingdings" pitchFamily="2" charset="2"/>
              <a:buNone/>
            </a:pPr>
            <a:endParaRPr lang="en-US" altLang="en-US" sz="280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600200" y="3429000"/>
            <a:ext cx="6858000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makes it possible to clearly express those programs that OOP fail to support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enables the modularization of </a:t>
            </a:r>
            <a:r>
              <a:rPr lang="en-US" altLang="en-US" sz="2200">
                <a:hlinkClick r:id="rId2" action="ppaction://hlinksldjump"/>
              </a:rPr>
              <a:t>crosscutting </a:t>
            </a:r>
            <a:r>
              <a:rPr lang="en-US" altLang="en-US" sz="2200">
                <a:hlinkClick r:id="rId3" action="ppaction://hlinksldjump"/>
              </a:rPr>
              <a:t>concerns</a:t>
            </a:r>
            <a:r>
              <a:rPr lang="en-US" altLang="en-US" sz="2200"/>
              <a:t> by supporting a new unit of sw modularity – aspects – that provide encapsulation for crosscutting concerns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altLang="en-US" sz="2200"/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altLang="en-US" sz="20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AspectJ example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362200"/>
            <a:ext cx="7772400" cy="4114800"/>
          </a:xfrm>
        </p:spPr>
        <p:txBody>
          <a:bodyPr/>
          <a:lstStyle/>
          <a:p>
            <a:r>
              <a:rPr lang="en-US" altLang="en-US" sz="2400"/>
              <a:t>An aspect is defined very much like a class</a:t>
            </a:r>
            <a:r>
              <a:rPr lang="it-IT" altLang="en-US" sz="2400"/>
              <a:t> </a:t>
            </a:r>
            <a:r>
              <a:rPr lang="en-US" altLang="en-US" sz="2400"/>
              <a:t>and can have methods, fielsd, constructors, initializers, named pointcuts and advice</a:t>
            </a:r>
            <a:endParaRPr lang="it-IT" altLang="en-US" sz="2400"/>
          </a:p>
          <a:p>
            <a:pPr>
              <a:buFont typeface="Wingdings" pitchFamily="2" charset="2"/>
              <a:buNone/>
            </a:pPr>
            <a:endParaRPr lang="it-IT" altLang="en-US" sz="2400"/>
          </a:p>
          <a:p>
            <a:r>
              <a:rPr lang="it-IT" altLang="en-US" sz="2400"/>
              <a:t>An example is tracing aspect that prints messages before certain display operation</a:t>
            </a:r>
          </a:p>
          <a:p>
            <a:pPr>
              <a:buFont typeface="Wingdings" pitchFamily="2" charset="2"/>
              <a:buNone/>
            </a:pPr>
            <a:endParaRPr lang="it-IT" altLang="en-US" sz="2400"/>
          </a:p>
          <a:p>
            <a:r>
              <a:rPr lang="it-IT" altLang="en-US" sz="2400"/>
              <a:t>The overall effect of this aspect is to print a descriptive message whenever the traced methods are called</a:t>
            </a:r>
            <a:endParaRPr lang="en-US" altLang="en-US" sz="2400"/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990600" y="1905000"/>
            <a:ext cx="7772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en-US" sz="2000"/>
              <a:t>It is taken from C. of the ACM </a:t>
            </a:r>
            <a:endParaRPr lang="en-US" altLang="en-US" sz="20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AspectJ example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219200" y="1905000"/>
            <a:ext cx="73152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/>
              <a:t>Aspect SimpleTracing {</a:t>
            </a:r>
          </a:p>
          <a:p>
            <a:pPr>
              <a:spcBef>
                <a:spcPct val="50000"/>
              </a:spcBef>
            </a:pPr>
            <a:r>
              <a:rPr lang="en-US" altLang="en-US" sz="2400"/>
              <a:t>  pointcut traced() :</a:t>
            </a:r>
          </a:p>
          <a:p>
            <a:pPr>
              <a:spcBef>
                <a:spcPct val="50000"/>
              </a:spcBef>
            </a:pPr>
            <a:r>
              <a:rPr lang="en-US" altLang="en-US" sz="2400"/>
              <a:t>       call (void Display.update () ) ||</a:t>
            </a:r>
          </a:p>
          <a:p>
            <a:pPr>
              <a:spcBef>
                <a:spcPct val="50000"/>
              </a:spcBef>
            </a:pPr>
            <a:r>
              <a:rPr lang="en-US" altLang="en-US" sz="2400"/>
              <a:t>       call (void Display.repaint (..) );</a:t>
            </a:r>
          </a:p>
          <a:p>
            <a:pPr>
              <a:spcBef>
                <a:spcPct val="50000"/>
              </a:spcBef>
            </a:pPr>
            <a:r>
              <a:rPr lang="en-US" altLang="en-US" sz="2400"/>
              <a:t>  before() : traced () {</a:t>
            </a:r>
          </a:p>
          <a:p>
            <a:pPr>
              <a:spcBef>
                <a:spcPct val="50000"/>
              </a:spcBef>
            </a:pPr>
            <a:r>
              <a:rPr lang="en-US" altLang="en-US" sz="2400"/>
              <a:t>       println(“Entering:” + thisJoinPoint);</a:t>
            </a:r>
          </a:p>
          <a:p>
            <a:pPr>
              <a:spcBef>
                <a:spcPct val="50000"/>
              </a:spcBef>
            </a:pPr>
            <a:r>
              <a:rPr lang="en-US" altLang="en-US" sz="2400"/>
              <a:t>       }</a:t>
            </a:r>
          </a:p>
          <a:p>
            <a:pPr>
              <a:spcBef>
                <a:spcPct val="50000"/>
              </a:spcBef>
            </a:pPr>
            <a:r>
              <a:rPr lang="en-US" altLang="en-US" sz="2400"/>
              <a:t>   void println (String str) {</a:t>
            </a:r>
          </a:p>
          <a:p>
            <a:pPr>
              <a:spcBef>
                <a:spcPct val="50000"/>
              </a:spcBef>
            </a:pPr>
            <a:r>
              <a:rPr lang="en-US" altLang="en-US" sz="2400"/>
              <a:t>       &lt;write to appropriate stream&gt; } }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4419600" y="2133600"/>
            <a:ext cx="472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2000"/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334000" y="1981200"/>
            <a:ext cx="4191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en-US" sz="2000">
                <a:solidFill>
                  <a:schemeClr val="folHlink"/>
                </a:solidFill>
              </a:rPr>
              <a:t>Traced identifies calls to several key methods on Display</a:t>
            </a:r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 flipH="1">
            <a:off x="4267200" y="2286000"/>
            <a:ext cx="990600" cy="304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6248400" y="3048000"/>
            <a:ext cx="2895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2000"/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6477000" y="2743200"/>
            <a:ext cx="2667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en-US" sz="2000">
                <a:solidFill>
                  <a:schemeClr val="folHlink"/>
                </a:solidFill>
              </a:rPr>
              <a:t>Before advice on this pointcut uses a helper method of the aspect to print a message</a:t>
            </a:r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 flipH="1">
            <a:off x="4572000" y="4114800"/>
            <a:ext cx="167640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6781800" y="4343400"/>
            <a:ext cx="23622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en-US" sz="2000">
                <a:solidFill>
                  <a:schemeClr val="folHlink"/>
                </a:solidFill>
              </a:rPr>
              <a:t>Advice uses the thisJoinPoint special variable to an object that describes the current join point</a:t>
            </a:r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 flipH="1" flipV="1">
            <a:off x="6248400" y="51816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7772400" y="6430963"/>
            <a:ext cx="20574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200">
                <a:hlinkClick r:id="rId2" action="ppaction://hlinksldjump"/>
              </a:rPr>
              <a:t>back</a:t>
            </a:r>
            <a:endParaRPr lang="en-US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build="p" autoUpdateAnimBg="0"/>
      <p:bldP spid="37894" grpId="0" animBg="1"/>
      <p:bldP spid="37896" grpId="0" build="p" autoUpdateAnimBg="0"/>
      <p:bldP spid="37897" grpId="0" animBg="1"/>
      <p:bldP spid="37898" grpId="0" build="p" autoUpdateAnimBg="0"/>
      <p:bldP spid="3789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Aspect Oriented Programming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Aspect Oriented Software Development (AOSD)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16DD-A764-42F1-BDD6-869893BB7C29}" type="slidenum">
              <a:rPr lang="en-US"/>
              <a:pPr/>
              <a:t>43</a:t>
            </a:fld>
            <a:endParaRPr lang="en-US"/>
          </a:p>
        </p:txBody>
      </p:sp>
      <p:sp>
        <p:nvSpPr>
          <p:cNvPr id="2283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Emerging technologies that seek new modularizations of software systems</a:t>
            </a:r>
          </a:p>
          <a:p>
            <a:pPr>
              <a:lnSpc>
                <a:spcPct val="90000"/>
              </a:lnSpc>
            </a:pPr>
            <a:r>
              <a:rPr lang="en-US"/>
              <a:t>Modularization is an important theme in software engineering</a:t>
            </a:r>
          </a:p>
          <a:p>
            <a:pPr>
              <a:lnSpc>
                <a:spcPct val="90000"/>
              </a:lnSpc>
            </a:pPr>
            <a:r>
              <a:rPr lang="en-US"/>
              <a:t>“Separation and Localization of concerns”</a:t>
            </a:r>
          </a:p>
          <a:p>
            <a:pPr>
              <a:lnSpc>
                <a:spcPct val="90000"/>
              </a:lnSpc>
            </a:pPr>
            <a:r>
              <a:rPr lang="en-US"/>
              <a:t>Traditional engineering : decompose system into units of core functionality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Concerns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D2C32-A043-4376-A4E2-B0FFD991712D}" type="slidenum">
              <a:rPr lang="en-US"/>
              <a:pPr/>
              <a:t>44</a:t>
            </a:fld>
            <a:endParaRPr lang="en-US"/>
          </a:p>
        </p:txBody>
      </p:sp>
      <p:sp>
        <p:nvSpPr>
          <p:cNvPr id="137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Core concerns vs. crosscutting concerns (eg. security).</a:t>
            </a:r>
          </a:p>
          <a:p>
            <a:r>
              <a:rPr lang="en-US"/>
              <a:t>AOP – programming with multiple crosscutting concerns or aspects.</a:t>
            </a:r>
          </a:p>
          <a:p>
            <a:r>
              <a:rPr lang="en-US"/>
              <a:t>Express each concerns in its own module.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Terminology (1)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05F2-C85D-4DEE-9331-65D324E46EFC}" type="slidenum">
              <a:rPr lang="en-US"/>
              <a:pPr/>
              <a:t>45</a:t>
            </a:fld>
            <a:endParaRPr lang="en-US"/>
          </a:p>
        </p:txBody>
      </p:sp>
      <p:sp>
        <p:nvSpPr>
          <p:cNvPr id="281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58850" y="1981200"/>
            <a:ext cx="7902575" cy="4132263"/>
          </a:xfrm>
        </p:spPr>
        <p:txBody>
          <a:bodyPr/>
          <a:lstStyle/>
          <a:p>
            <a:r>
              <a:rPr lang="en-US"/>
              <a:t>Concern – is a particular goal, concept, or area of interest. An engineering process deals with many concerns. High level vs. low level, localized vs. system wide.</a:t>
            </a:r>
          </a:p>
          <a:p>
            <a:r>
              <a:rPr lang="en-US"/>
              <a:t>Crosscutting concerns – concerns that in conventional implementations cannot be implemented without scattering code.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Terminology (2)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B09D-1990-4AB5-92F8-F391ED6986A7}" type="slidenum">
              <a:rPr lang="en-US"/>
              <a:pPr/>
              <a:t>46</a:t>
            </a:fld>
            <a:endParaRPr lang="en-US"/>
          </a:p>
        </p:txBody>
      </p:sp>
      <p:sp>
        <p:nvSpPr>
          <p:cNvPr id="282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Code tangling – in conventional environments, implementing crosscutting concerns is scattered in many modules.</a:t>
            </a:r>
          </a:p>
          <a:p>
            <a:r>
              <a:rPr lang="en-US"/>
              <a:t>Code scattering</a:t>
            </a:r>
          </a:p>
          <a:p>
            <a:pPr lvl="1"/>
            <a:r>
              <a:rPr lang="en-US"/>
              <a:t>Duplicated code blocks</a:t>
            </a:r>
          </a:p>
          <a:p>
            <a:pPr lvl="1"/>
            <a:r>
              <a:rPr lang="en-US"/>
              <a:t>Complementary code blocks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147638"/>
            <a:ext cx="7543800" cy="1431925"/>
          </a:xfrm>
        </p:spPr>
        <p:txBody>
          <a:bodyPr/>
          <a:lstStyle/>
          <a:p>
            <a:r>
              <a:rPr lang="en-US"/>
              <a:t>good modularity</a:t>
            </a:r>
            <a:br>
              <a:rPr lang="en-US"/>
            </a:br>
            <a:r>
              <a:rPr lang="en-US">
                <a:solidFill>
                  <a:schemeClr val="tx1"/>
                </a:solidFill>
                <a:effectLst/>
              </a:rPr>
              <a:t>XML parsing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3D206-E8FE-4FF8-B41C-A27B51459E9E}" type="slidenum">
              <a:rPr lang="en-US"/>
              <a:pPr/>
              <a:t>47</a:t>
            </a:fld>
            <a:endParaRPr lang="en-US"/>
          </a:p>
        </p:txBody>
      </p:sp>
      <p:sp>
        <p:nvSpPr>
          <p:cNvPr id="28877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71600" y="5257800"/>
            <a:ext cx="7772400" cy="1371600"/>
          </a:xfrm>
        </p:spPr>
        <p:txBody>
          <a:bodyPr/>
          <a:lstStyle/>
          <a:p>
            <a:r>
              <a:rPr lang="en-US" sz="2600"/>
              <a:t>XML parsing in org.apache.tomcat</a:t>
            </a:r>
          </a:p>
          <a:p>
            <a:pPr lvl="1"/>
            <a:r>
              <a:rPr lang="en-US" sz="2200"/>
              <a:t>red shows relevant lines of code</a:t>
            </a:r>
          </a:p>
          <a:p>
            <a:pPr lvl="1"/>
            <a:r>
              <a:rPr lang="en-US" sz="2200"/>
              <a:t>nicely fits in one box</a:t>
            </a:r>
          </a:p>
        </p:txBody>
      </p:sp>
      <p:pic>
        <p:nvPicPr>
          <p:cNvPr id="288770" name="Picture 2" descr="tc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600200"/>
            <a:ext cx="7815263" cy="3517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161925"/>
            <a:ext cx="7543800" cy="1431925"/>
          </a:xfrm>
        </p:spPr>
        <p:txBody>
          <a:bodyPr/>
          <a:lstStyle/>
          <a:p>
            <a:r>
              <a:rPr lang="en-US"/>
              <a:t>good modularity</a:t>
            </a:r>
            <a:br>
              <a:rPr lang="en-US"/>
            </a:br>
            <a:r>
              <a:rPr lang="en-US">
                <a:solidFill>
                  <a:schemeClr val="tx1"/>
                </a:solidFill>
                <a:effectLst/>
              </a:rPr>
              <a:t>URL pattern matching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AC03A-B70E-493D-AEC4-4753DF99799A}" type="slidenum">
              <a:rPr lang="en-US"/>
              <a:pPr/>
              <a:t>48</a:t>
            </a:fld>
            <a:endParaRPr lang="en-US"/>
          </a:p>
        </p:txBody>
      </p:sp>
      <p:sp>
        <p:nvSpPr>
          <p:cNvPr id="29082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71600" y="5257800"/>
            <a:ext cx="7772400" cy="1371600"/>
          </a:xfrm>
        </p:spPr>
        <p:txBody>
          <a:bodyPr/>
          <a:lstStyle/>
          <a:p>
            <a:r>
              <a:rPr lang="en-US" sz="2600"/>
              <a:t>URL pattern matching in org.apache.tomcat</a:t>
            </a:r>
          </a:p>
          <a:p>
            <a:pPr lvl="1"/>
            <a:r>
              <a:rPr lang="en-US" sz="2200"/>
              <a:t>red shows relevant lines of code</a:t>
            </a:r>
          </a:p>
          <a:p>
            <a:pPr lvl="1"/>
            <a:r>
              <a:rPr lang="en-US" sz="2200"/>
              <a:t>nicely fits in two boxes (using inheritance)</a:t>
            </a:r>
          </a:p>
        </p:txBody>
      </p:sp>
      <p:pic>
        <p:nvPicPr>
          <p:cNvPr id="290818" name="Picture 2" descr="tc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600200"/>
            <a:ext cx="7815263" cy="3517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solidFill>
                  <a:schemeClr val="tx1"/>
                </a:solidFill>
                <a:effectLst/>
              </a:rPr>
              <a:t>logging is not modularized…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7C2BD-AA75-47DE-90FA-7FD68DB194E2}" type="slidenum">
              <a:rPr lang="en-US"/>
              <a:pPr/>
              <a:t>49</a:t>
            </a:fld>
            <a:endParaRPr lang="en-US"/>
          </a:p>
        </p:txBody>
      </p:sp>
      <p:sp>
        <p:nvSpPr>
          <p:cNvPr id="29184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71600" y="5257800"/>
            <a:ext cx="7772400" cy="1371600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en-US" sz="2600"/>
              <a:t>where is logging in org.apache.tomcat</a:t>
            </a:r>
          </a:p>
          <a:p>
            <a:pPr lvl="1">
              <a:lnSpc>
                <a:spcPct val="75000"/>
              </a:lnSpc>
            </a:pPr>
            <a:r>
              <a:rPr lang="en-US" sz="2200"/>
              <a:t>red shows lines of code that handle logging </a:t>
            </a:r>
          </a:p>
          <a:p>
            <a:pPr lvl="1">
              <a:lnSpc>
                <a:spcPct val="75000"/>
              </a:lnSpc>
            </a:pPr>
            <a:r>
              <a:rPr lang="en-US" sz="2200"/>
              <a:t>not in just one place</a:t>
            </a:r>
          </a:p>
          <a:p>
            <a:pPr lvl="1">
              <a:lnSpc>
                <a:spcPct val="75000"/>
              </a:lnSpc>
            </a:pPr>
            <a:r>
              <a:rPr lang="en-US" sz="2200"/>
              <a:t>not even in a small number of places</a:t>
            </a:r>
          </a:p>
        </p:txBody>
      </p:sp>
      <p:pic>
        <p:nvPicPr>
          <p:cNvPr id="291844" name="Picture 4" descr="log-nebulous"/>
          <p:cNvPicPr>
            <a:picLocks noChangeAspect="1" noChangeArrowheads="1"/>
          </p:cNvPicPr>
          <p:nvPr/>
        </p:nvPicPr>
        <p:blipFill>
          <a:blip r:embed="rId3"/>
          <a:srcRect l="502" t="4672" r="952" b="39850"/>
          <a:stretch>
            <a:fillRect/>
          </a:stretch>
        </p:blipFill>
        <p:spPr bwMode="auto">
          <a:xfrm>
            <a:off x="895350" y="1608138"/>
            <a:ext cx="7883525" cy="35512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What are aspects?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772400" cy="4419600"/>
          </a:xfrm>
        </p:spPr>
        <p:txBody>
          <a:bodyPr/>
          <a:lstStyle/>
          <a:p>
            <a:r>
              <a:rPr lang="en-US" altLang="en-US" sz="2400"/>
              <a:t>The current working definition is (May 99, Gregor Kiczales):</a:t>
            </a:r>
          </a:p>
          <a:p>
            <a:endParaRPr lang="en-US" altLang="en-US" sz="2800"/>
          </a:p>
          <a:p>
            <a:endParaRPr lang="en-US" altLang="en-US" sz="2800"/>
          </a:p>
          <a:p>
            <a:endParaRPr lang="en-US" altLang="en-US" sz="2800"/>
          </a:p>
          <a:p>
            <a:endParaRPr lang="en-US" altLang="en-US" sz="2800"/>
          </a:p>
          <a:p>
            <a:pPr>
              <a:buFont typeface="Wingdings" pitchFamily="2" charset="2"/>
              <a:buNone/>
            </a:pPr>
            <a:r>
              <a:rPr lang="en-US" altLang="en-US" sz="2400"/>
              <a:t>    </a:t>
            </a:r>
          </a:p>
          <a:p>
            <a:pPr>
              <a:buFont typeface="Wingdings" pitchFamily="2" charset="2"/>
              <a:buNone/>
            </a:pPr>
            <a:endParaRPr lang="en-US" altLang="en-US" sz="280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752600" y="3276600"/>
            <a:ext cx="601980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400"/>
              <a:t> </a:t>
            </a:r>
            <a:r>
              <a:rPr lang="en-US" altLang="en-US" sz="2200"/>
              <a:t>modular units that cross-cut the structure of other modular units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units that is defined in terms of partial information from other units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exist in both design and implementation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altLang="en-US" sz="22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>
                <a:solidFill>
                  <a:schemeClr val="tx1"/>
                </a:solidFill>
                <a:effectLst/>
              </a:rPr>
              <a:t>session expiration is not modularized…</a:t>
            </a:r>
          </a:p>
        </p:txBody>
      </p:sp>
      <p:sp>
        <p:nvSpPr>
          <p:cNvPr id="4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3699-644E-4ADC-B09C-FDF70F2256A4}" type="slidenum">
              <a:rPr lang="en-US"/>
              <a:pPr/>
              <a:t>50</a:t>
            </a:fld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69925" y="1447800"/>
            <a:ext cx="8397875" cy="5334000"/>
            <a:chOff x="422" y="912"/>
            <a:chExt cx="5290" cy="336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22" y="912"/>
              <a:ext cx="922" cy="2002"/>
              <a:chOff x="422" y="912"/>
              <a:chExt cx="922" cy="2002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422" y="1056"/>
                <a:ext cx="922" cy="1858"/>
                <a:chOff x="422" y="1056"/>
                <a:chExt cx="922" cy="1858"/>
              </a:xfrm>
            </p:grpSpPr>
            <p:sp>
              <p:nvSpPr>
                <p:cNvPr id="292870" name="Rectangle 6"/>
                <p:cNvSpPr>
                  <a:spLocks noChangeArrowheads="1"/>
                </p:cNvSpPr>
                <p:nvPr/>
              </p:nvSpPr>
              <p:spPr bwMode="auto">
                <a:xfrm>
                  <a:off x="422" y="1056"/>
                  <a:ext cx="501" cy="1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====================================================================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The Apache Software License, Version 1.1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Copyright (c) 1999 The Apache Software Foundation.  All rights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reserved.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Redistribution and use in source and binary forms, with or without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modification, are permitted provided that the following conditions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are met: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1. Redistributions of source code must retain the above copyright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notice, this list of conditions and the following disclaimer.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2. Redistributions in binary form must reproduce the above copyright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notice, this list of conditions and the following disclaimer in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the documentation and/or other materials provided with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distribution.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3. The end-user documentation included with the redistribution, if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any, must include the following acknowlegement: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"This product includes software developed by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 Apache Software Foundation (http://www.apache.org/)."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Alternately, this acknowlegement may appear in the software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itself,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if and wherever such third-party acknowlegements normally appear.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4. The names "The Jakarta Project", "Tomcat", and "Apache Software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Foundation" must not be used to endorse or promote products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derived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from this software without prior written permission. For written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permission, please contact apache@apache.org.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5. Products derived from this software may not be called "Apache"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nor may "Apache" appear in their names without prior written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permission of the Apache Group.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SOFTWARE IS PROVIDED ``AS IS'' AND ANY EXPRESSED OR IMPLIED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WARRANTIES, INCLUDING, BUT NOT LIMITED TO, THE IMPLIED WARRANTIES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OF MERCHANTABILITY AND FITNESS FOR A PARTICULAR PURPOSE ARE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DISCLAIMED.  IN NO EVENT SHALL THE APACHE SOFTWARE FOUNDATION OR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ITS CONTRIBUTORS BE LIABLE FOR ANY DIRECT, INDIRECT, INCIDENTAL,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SPECIAL, EXEMPLARY, OR CONSEQUENTIAL DAMAGES (INCLUDING, BUT NOT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LIMITED TO, PROCUREMENT OF SUBSTITUTE GOODS OR SERVICES; LOSS OF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USE, DATA, OR PROFITS; OR BUSINESS INTERRUPTION) HOWEVER CAUSED AND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ON ANY THEORY OF LIABILITY, WHETHER IN CONTRACT, STRICT LIABILITY,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OR TORT (INCLUDING NEGLIGENCE OR OTHERWISE) ARISING IN ANY WAY OUT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OF THE USE OF THIS SOFTWARE, EVEN IF ADVISED OF THE POSSIBILITY OF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SUCH DAMAGE.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====================================================================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software consists of voluntary contributions made by many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individuals on behalf of the Apache Software Foundation.  For more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information on the Apache Software Foundation, please see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&lt;http://www.apache.org/&gt;.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[Additional notices, if required by prior licensing conditions]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Core implementation of an application level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Duncan Davidson [duncan@eng.sun.com]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Jason Hunter [jch@eng.sun.com]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Todd [gonzo@eng.sun.com]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ApplicationSession implements HttpSession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values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ServerSession serverSession;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Context context;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creationTime = System.currentTimeMillis();;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thisAccessTime = creationTime;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private long lastAccessed = creationTime;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private int inactiveInterval = -1;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valid = true;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ApplicationSession(String id, ServerSession serverSession,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Context context)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this.serverSession = serverSession;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this.context = context;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this.id = id;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this.inactiveInterval = context.getSessionTimeOut();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(this.inactiveInterval != -1)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this.inactiveInterval *= 60;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ServerSession getServerSession()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serverSession;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Called by context when request comes in so that accesses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inactivities can be dealt with accordingly.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void accessed()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set last accessed to thisAccessTime as it will be left over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from the previous access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lastAccessed = thisAccessTime;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thisAccessTime = System.currentTimeMillis();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validate();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void validate()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if we have an inactive interval, check to see if we've exceeded it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 (inactiveInterval != -1)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int thisInterval =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(int)(System.currentTimeMillis() - lastAccessed) / 1000;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if (thisInterval &gt; inactiveInterval)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invalidate();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HTTP SESSION IMPLEMENTATION METHODS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getId()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else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long getCreationTime()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creationTime;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else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HttpSessionContext getSessionContext()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new SessionContextImpl();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public long getLastAccessedTime()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 (valid)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return lastAccessed;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} else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2871" name="Rectangle 7"/>
                <p:cNvSpPr>
                  <a:spLocks noChangeArrowheads="1"/>
                </p:cNvSpPr>
                <p:nvPr/>
              </p:nvSpPr>
              <p:spPr bwMode="auto">
                <a:xfrm>
                  <a:off x="853" y="1056"/>
                  <a:ext cx="491" cy="18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void invalidate()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serverSession.removeApplicationSession(context);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remove everything in the session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values.keys();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removeValue(name);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valid = false;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boolean isNew()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(thisAccessTime == creationTime)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else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false;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putValue(String name, Object value)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setAttribute(name,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setAttribute(String name, Object value)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removeValue(name);  // remove any existing binding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(value != null &amp;&amp; value instanceof HttpSessionBindingListener)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HttpSessionBindingEvent e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new HttpSessionBindingEvent(this, 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((HttpSessionBindingListener)value).valueBound(e);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getAttribute(name);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getAttribute(String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values.get(name);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String[] getValueNames()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names = new Vector();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names.addElement(e.nextElement());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String[] valueNames = new String[names.size()];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names.copyInto(valueNames);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valueNames;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getAttributeNames()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Hashtable valuesClone = (Hashtable)values.clone();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(Enumeration)valuesClone.keys();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removeAttribute(String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Object o = values.get(name);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(o instanceof HttpSessionBindingListener)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HttpSessionBindingEvent e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new HttpSessionBindingEvent(this,name);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((HttpSessionBindingListener)o).valueUnbound(e);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values.remove(name);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setMaxInactiveInterval(int interval)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inactiveInterval = 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getMaxInactiveInterval()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inactiveInterval;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//-----------------------------------------------------------------------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  <p:sp>
            <p:nvSpPr>
              <p:cNvPr id="292872" name="Text Box 8"/>
              <p:cNvSpPr txBox="1">
                <a:spLocks noChangeArrowheads="1"/>
              </p:cNvSpPr>
              <p:nvPr/>
            </p:nvSpPr>
            <p:spPr bwMode="auto">
              <a:xfrm>
                <a:off x="451" y="912"/>
                <a:ext cx="864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ApplicationSession</a:t>
                </a:r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1392" y="912"/>
              <a:ext cx="1248" cy="3262"/>
              <a:chOff x="1392" y="912"/>
              <a:chExt cx="1248" cy="3262"/>
            </a:xfrm>
          </p:grpSpPr>
          <p:grpSp>
            <p:nvGrpSpPr>
              <p:cNvPr id="6" name="Group 10"/>
              <p:cNvGrpSpPr>
                <a:grpSpLocks/>
              </p:cNvGrpSpPr>
              <p:nvPr/>
            </p:nvGrpSpPr>
            <p:grpSpPr bwMode="auto">
              <a:xfrm>
                <a:off x="1392" y="1056"/>
                <a:ext cx="1248" cy="3118"/>
                <a:chOff x="1392" y="1056"/>
                <a:chExt cx="1248" cy="3118"/>
              </a:xfrm>
            </p:grpSpPr>
            <p:sp>
              <p:nvSpPr>
                <p:cNvPr id="292875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392" y="1056"/>
                  <a:ext cx="384" cy="311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java.io.IOException;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java.io.ObjectInputStream;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java.io.ObjectOutputStream;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java.io.Serializable;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java.util.Enumeration;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java.util.Hashtable;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java.util.Vector;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javax.servlet.ServletException;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javax.servlet.http.HttpSessionBindingEvent;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javax.servlet.http.HttpSessionBindingListener;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javax.servlet.http.HttpSessionContext;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org.apache.tomcat.catalina.*;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Standard implementation of the &lt;b&gt;Session&lt;/b&gt; interface.  This object 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serializable, so that it can be stored in persistent storage or transferred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to a different JVM for distributable session support.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&lt;b&gt;IMPLEMENTATION NOTE&lt;/b&gt;:  An instance of this class represents both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internal (Session) and application level (HttpSession) view of the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However, because the class itself is not declared public, Java logic outside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of the &lt;code&gt;org.apache.tomcat.session&lt;/code&gt; package cannot cast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HttpSession view of this instance back to a Session view.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@version $Revision: 1.2 $ $Date: 2000/05/15 17:54:10 $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final class StandardSession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implements HttpSession, Session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----------------------------------------------------------- Constructors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Construct a new Session associated with the specified Manager.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manager The manager with which this Session is associated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StandardSession(Manager manager)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super();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this.manager = manager;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Instance Variables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collection of user data attributes associated with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attributes = new Hashtable();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time this session was created, in milliseconds since midnight,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January 1, 1970 GMT.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creationTime = 0L;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 identifier of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id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Descriptive information describing this Session implementation.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final String info = "StandardSession/1.0";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last accessed time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private long lastAccessedTime = creationTime;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Manager with which this Session is associated.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Manager manager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maximum time interval, in seconds, between client requests before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servlet container may invalidate this session.  A negative time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indicates that the session should never time 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int maxInactiveInterval = -1;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Flag indicating whether this session is new or not.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isNew = true;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Flag indicating whether this session is valid or not.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isValid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string manager for this package.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HTTP session context associated with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HttpSessionContext sessionContext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current accessed time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thisAccessedTime = creationTime;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Session Properties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creation time for this session.  This method is called by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Manager when an existing Session instance is reused.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time The new creation time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setCreationTime(long time)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this.creationTime = 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this.lastAccessedTime = 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this.thisAccessedTime = time;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session identifier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getId()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(this.id);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session identifier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id The new session identifier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setId(String id)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((this.id != null) &amp;&amp; (manager != null) &amp;&amp;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manager).remove(this);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this.id = id;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manager).add(this);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descriptive information about this Session implementation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corresponding version number, in the format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&lt;code&gt;&amp;lt;description&amp;gt;/&amp;lt;version&amp;gt;&lt;/code&gt;.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getInfo()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(this.info);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Return the last time the client sent a request associated with this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session, as the number of milliseconds since midnight, January 1, 1970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GMT.  Actions that your application takes, such as getting or setting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a value associated with the session, do not affect the access time.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public long getLastAccessedTime() {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return (this.lastAccessedTime);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Manager within which this Session is valid.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Manager getManager()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(this.manager);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Manager within which this Session is valid.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manager The new 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setManager(Manager manager)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this.manager = manager;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maximum time interval, in seconds, between client requests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before the servlet container will invalidate the session.  A negative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time indicates that the session should never time 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an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getMaxInactiveInterval()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(this.maxInactiveInterval);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maximum time interval, in seconds, between client requests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before the servlet container will invalidate the session.  A negative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time indicates that the session should never time 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interval The new maximum interval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setMaxInactiveInterval(int interval)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this.maxInactiveInterval = interval;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  <p:sp>
              <p:nvSpPr>
                <p:cNvPr id="292876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680" y="1056"/>
                  <a:ext cx="432" cy="302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&lt;code&gt;HttpSession&lt;/code&gt; for which this object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is the facade.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 getSession()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((HttpSession) 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 Session Public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Update the accessed time information for this session.  This method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should be called by the context when a request comes in for a particular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session, even if the application does not reference it.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public void access() {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this.lastAccessedTime = this.thisAccessedTime;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this.thisAccessedTime = System.currentTimeMillis();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this.isNew=false;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Perform the internal processing required to invalidate this session,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without triggering an exception if the session has already expired.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expire()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Remove this session from our manager's active sessions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manager).remove(this);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Unbind any objects associated with this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results = new Vector();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attrs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(attrs.hasMoreElements())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attr = (String) attrs.nextElement();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results.addElement(attr);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names = results.elements();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(names.hasMoreElements())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 names.nextElement();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removeAttribute(name);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Mark this session as invalid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setValid(false);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Release all object references, and initialize instance variables, in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preparation for reuse of this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recycle()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Reset the instance variables associated with this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attributes.clear();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creationTime = 0L;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id = null;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lastAccessedTime = 0L;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manager = null;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maxInactiveInterval = -1;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isNew =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isValid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Tell our Manager that this Session has been recycled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manager).recycle(this);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 Session Package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&lt;code&gt;isValid&lt;/code&gt; flag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boolean isValid()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(this.isValid);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&lt;code&gt;isNew&lt;/code&gt; flag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isNew The new value for the &lt;code&gt;isNew&lt;/code&gt; flag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setNew(boolean isNew)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this.isNew = isNew;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&lt;code&gt;isValid&lt;/code&gt; flag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isValid The new value for the &lt;code&gt;isValid&lt;/code&gt; flag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setValid(boolean isValid)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this.isValid = isValid;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 HttpSession Properties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time when this session was created, in milliseconds since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midnight, January 1, 1970 GMT.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long getCreationTime()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(this.creationTime);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session context with which this session is associated.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2.1, this method is deprecated and has no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replacement.  It will be removed in a future version of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Java Servlet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HttpSessionContext getSessionContext()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(sessionContext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sessionContext = new StandardSessionContext();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(sessionContext);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----------------------------------------------HttpSession Public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object bound with the specified name in this session, 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&lt;code&gt;null&lt;/code&gt; if no object is bound with that name.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attribute to be returned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getAttribute(String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(attributes.get(name));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an &lt;code&gt;Enumeration&lt;/code&gt; of &lt;code&gt;String&lt;/code&gt; objects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containing the names of the objects bound to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getAttributeNames()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(attributes.keys());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object bound with the specified name in this session, 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&lt;code&gt;null&lt;/code&gt; if no object is bound with that name.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value to be returned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&lt;code&gt;getAttribute()&lt;/code&gt;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getValue(String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(getAttribute(name));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set of names of objects bound to this session.  If there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are no such objects, a zero-length array is returned.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&lt;code&gt;getAttributeNames()&lt;/code&gt;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String[] getValueNames()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results = new Vector();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attrs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(attrs.hasMoreElements())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attr = (String) attrs.nextElement();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results.addElement(attr);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names[] = new String[results.size()];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 (int i = 0; i &lt; names.length; i++)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names[i] = (String) results.elementAt(i);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(names);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Invalidates this session and unbinds any objects bound to 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an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invalidate()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Cause this session to expire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expire();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&lt;code&gt;true&lt;/code&gt; if the client does not yet know about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session, or if the client chooses not to join the session. 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example, if the server used only cookie-based sessions, and the client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has disabled the use of cookies, then a session would be new on each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request.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boolean isNew()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(this.isNew);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  <p:sp>
              <p:nvSpPr>
                <p:cNvPr id="29287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016" y="1056"/>
                  <a:ext cx="624" cy="288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Bind an object to this session, using the specified name.  If an object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of the same name is already bound to this session, the object 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replaced.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to which the object is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value Object to be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&lt;code&gt;setAttribute()&lt;/code&gt;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putValue(String name, Object value)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setAttribute(name, value);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Remove the object bound with the specified name from this session.  If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 does not have an object bound with this name, this method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does nothing.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&lt;code&gt;valueUnbound()&lt;/code&gt;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object to remove from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removeAttribute(String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synchronized (attributes)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object = attributes.get(name);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(object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return;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attributes.remove(name);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     System.out.println( "Removing attribute " + name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(object instanceof HttpSessionBindingListener)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((HttpSessionBindingListener) object).valueUnbound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(new HttpSessionBindingEvent((HttpSession) this, name));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Remove the object bound with the specified name from this session.  If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 does not have an object bound with this name, this method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does nothing.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&lt;code&gt;valueUnbound()&lt;/code&gt;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object to remove from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&lt;code&gt;removeAttribute()&lt;/code&gt;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removeValue(String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removeAttribute(name);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Bind an object to this session, using the specified name.  If an object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of the same name is already bound to this session, the object 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replaced.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to which the object is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value Object to be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IllegalArgumentException if an attempt is made to add a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non-serializable object in an environment marked distributable.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setAttribute(String name, Object value)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manager.getDistributable() &amp;&amp;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!(value instanceof Serializable))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(sm.getString("standardSession.setAttribute.iae"));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synchronized (attributes)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removeAttribute(name);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attributes.put(name,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(value instanceof HttpSessionBindingListener)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((HttpSessionBindingListener) value).valueBound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(new HttpSessionBindingEvent((HttpSession) this, name));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 HttpSession Private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Read a serialized version of this session object from the specified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object input stream.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&lt;b&gt;IMPLEMENTATION NOTE&lt;/b&gt;:  The reference to the owning 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is not restored by this method, and must be set explicitly.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stream The input stream to read from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ClassNotFoundException if an unknown class is specified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IOException if an input/output error occurs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readObject(ObjectInputStream stream)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throws ClassNotFoundException, IOException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Deserialize the scalar instance variables (except Manager)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creationTime = ((Long) stream.readObject()).longValue();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id = (String) stream.readObject();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lastAccessedTime = ((Long) stream.readObject()).longValue();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maxInactiveInterval = ((Integer) stream.readObject()).intValue();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isNew = ((Boolean) stream.readObject()).booleanValue();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isValid = ((Boolean) stream.readObject()).booleanValue();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Deserialize the attribute count and attribute values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int n = ((Integer) stream.readObject()).intValue();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 (int i = 0; i &lt; n; i++)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 stream.readObject();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value = (Object) stream.readObject();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attributes.put(name,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Write a serialized version of this session object to the specified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object output stream.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&lt;b&gt;IMPLEMENTATION NOTE&lt;/b&gt;:  The owning Manager will not be stored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 the serialized representation of this Session.  After calling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&lt;code&gt;readObject()&lt;/code&gt;, you must set the associated 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explicitly.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&lt;b&gt;IMPLEMENTATION NOTE&lt;/b&gt;:  Any attribute that is not Serializable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will be silently ignored.  If you do not want any such attributes,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be sure the &lt;code&gt;distributable&lt;/code&gt; property of our associated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Manager is set to &lt;code&gt;true&lt;/code&gt;.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stream The output stream to write to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IOException if an input/output error occurs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writeObject(ObjectOutputStream stream) throws IOException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Write the scalar instance variables (except Manager)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Long(creationTime));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stream.writeObject(id);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stream.writeObject(new Long(lastAccessedTime));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Integer(maxInactiveInterval));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Boolean(isNew));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Boolean(isValid));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Accumulate the names of serializable attributes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results = new Vector();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attrs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(attrs.hasMoreElements())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attr = (String) attrs.nextElement();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value = attributes.get(attr);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(value instanceof Serializable)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results.addElement(attr);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Serialize the attribute count and the  attribute values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Integer(results.size()));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names = results.elements();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(names.hasMoreElements())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 names.nextElement();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stream.writeObject(name);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stream.writeObject(attributes.get(name));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crosscut invalidate(StandardSession s): s &amp; (int getMaxInactiveInterval() |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long getCreationTime()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Object getAttribute(String) |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Enumeration getAttributeNames()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String[] getValueNames()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void invalidate()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boolean isNew()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void removeAttribute(String)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void setAttribute(String, Object));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static advice(StandardSession s): invalidate(s)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before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(!s.isValid())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throw new IllegalStateException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(s.sm.getString("standardSession."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+ thisJoinPoint.methodName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+ ".ise"));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// -------------------------------------------------------------- Private Class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class is a dummy implementation of the &lt;code&gt;HttpSessionContext&lt;/code&gt;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interface, to conform to the requirement that such an object be returned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when &lt;code&gt;HttpSession.getSessionContext()&lt;/code&gt; is called.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@deprecated As of Java Servlet API 2.1 with no replacement. 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interface will be removed in a future version of this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final class StandardSessionContext implements HttpSessionContext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Vector dummy = new Vector();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session identifiers of all sessions defined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within this context.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Java Servlet API 2.1 with no replacement.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This method must return an empty &lt;code&gt;Enumeration&lt;/code&gt;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and will be removed in a future version of the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getIds()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(dummy.elements());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&lt;code&gt;HttpSession&lt;/code&gt; associated with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specified session identifier.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id Session identifier for which to look up a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Java Servlet API 2.1 with no replacement.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This method must return null and will be removed in a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future version of the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 getSession(String id)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(null);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</p:txBody>
            </p:sp>
          </p:grpSp>
          <p:sp>
            <p:nvSpPr>
              <p:cNvPr id="292878" name="Text Box 14"/>
              <p:cNvSpPr txBox="1">
                <a:spLocks noChangeArrowheads="1"/>
              </p:cNvSpPr>
              <p:nvPr/>
            </p:nvSpPr>
            <p:spPr bwMode="auto">
              <a:xfrm>
                <a:off x="1644" y="912"/>
                <a:ext cx="744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StandardSession</a:t>
                </a: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>
              <a:off x="3696" y="1775"/>
              <a:ext cx="960" cy="2497"/>
              <a:chOff x="3864" y="1008"/>
              <a:chExt cx="960" cy="2497"/>
            </a:xfrm>
          </p:grpSpPr>
          <p:grpSp>
            <p:nvGrpSpPr>
              <p:cNvPr id="8" name="Group 16"/>
              <p:cNvGrpSpPr>
                <a:grpSpLocks/>
              </p:cNvGrpSpPr>
              <p:nvPr/>
            </p:nvGrpSpPr>
            <p:grpSpPr bwMode="auto">
              <a:xfrm>
                <a:off x="3864" y="1152"/>
                <a:ext cx="960" cy="2353"/>
                <a:chOff x="3840" y="1152"/>
                <a:chExt cx="960" cy="2353"/>
              </a:xfrm>
            </p:grpSpPr>
            <p:sp>
              <p:nvSpPr>
                <p:cNvPr id="292881" name="Rectangle 17"/>
                <p:cNvSpPr>
                  <a:spLocks noChangeArrowheads="1"/>
                </p:cNvSpPr>
                <p:nvPr/>
              </p:nvSpPr>
              <p:spPr bwMode="auto">
                <a:xfrm>
                  <a:off x="3840" y="1152"/>
                  <a:ext cx="511" cy="1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java.io.IOException;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java.util.Enumeration;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java.util.Hashtable;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java.util.Vector;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org.apache.tomcat.catalina.*;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javax.servlet.http.Cookie;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org.w3c.dom.NamedNodeMap;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org.w3c.dom.Node;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Standard implementation of the &lt;b&gt;Manager&lt;/b&gt; interface that provides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no session persistence or distributable capabilities, but does support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an optional, configurable, maximum number of active sessions allowed.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Lifecycle configuration of this component assumes an XML node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 the following format: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&amp;lt;Manager className="org.apache.tomcat.session.StandardManager"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       checkInterval="60" maxActiveSessions="-1"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       maxInactiveInterval="-1" /&gt;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where you can adjust the following parameters, with default values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 square brackets: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&lt;ul&gt;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&lt;li&gt;&lt;b&gt;checkInterval&lt;/b&gt; - The interval (in seconds) between background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thread checks for expired sessions.  [60]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&lt;li&gt;&lt;b&gt;maxActiveSessions&lt;/b&gt; - The maximum number of sessions allowed to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be active at once, or -1 for no limit.  [-1]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&lt;li&gt;&lt;b&gt;maxInactiveInterval&lt;/b&gt; - The default maximum number of seconds of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inactivity before which the servlet container is allowed to time out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a session, or -1 for no limit.  This value should be overridden from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the default session timeout specified in the web application deployment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descriptor, if any.  [-1]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&lt;/ul&gt;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@version $Revision: 1.1.1.1 $ $Date: 2000/05/02 21:28:30 $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final class StandardManager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extends ManagerBase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implements Lifecycle, Runnable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Instance Variables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interval (in seconds) between checks for expired sessions.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int checkInterval = 60;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Has this component been configured yet?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configured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descriptive information about this implementation.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final String info = "StandardManager/1.0";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maximum number of active Sessions allowed, or -1 for no limit.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protected int maxActiveSessions = -1;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string manager for this package.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Has this component been started yet?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started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background thread.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Thread thread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background thread completion semaphore.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threadDone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Name to register for the background thread.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threadName = "StandardManager";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------------------------------------------------------------- Properties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check interval (in seconds) for this Manager.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getCheckInterval()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(this.checkInterval);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check interval (in seconds) for this Manager.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checkInterval The new check interval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setCheckInterval(int checkInterval)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this.checkInterval = checkInterval;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descriptive information about this Manager implementation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corresponding version number, in the format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&lt;code&gt;&amp;lt;description&amp;gt;/&amp;lt;version&amp;gt;&lt;/code&gt;.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getInfo()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(this.info);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maximum number of active Sessions allowed, or -1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no limit.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getMaxActiveSessions()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(this.maxActiveSessions);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maximum number of actives Sessions allowed, or -1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no limit.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max The new maximum number of sessions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setMaxActiveSessions(int max)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this.maxActiveSessions = max;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 Public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Construct and return a new session object, based on the default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settings specified by this Manager's properties.  The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id will be assigned by this method, and available via the getId()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method of the returned session.  If a new session cannot be created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for any reason, return &lt;code&gt;null&lt;/code&gt;.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a new session cannot be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instantiated for any reason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Session createSession()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((maxActiveSessions &gt;= 0) &amp;&amp;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(sessions.size() &gt;= maxActiveSessions))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(sm.getString("standardManager.createSession.ise"));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(super.createSession());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  <p:sp>
              <p:nvSpPr>
                <p:cNvPr id="292882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4272" y="1152"/>
                  <a:ext cx="528" cy="235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 Lifecycle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Configure this component, based on the specified configuration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parameters.  This method should be called immediately after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component instance is created, and before &lt;code&gt;start()&lt;/code&gt;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is called.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parameters Configuration parameters for this component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(&lt;B&gt;FIXME: What object type should this really be?)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already been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configured and/or started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LifecycleException if this component detects a fatal error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 the configuration parameters it was given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configure(Node parameters)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throws LifecycleException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Validate and update our current component state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(configured)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(sm.getString("standardManager.alreadyConfigured"));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configured =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(parameters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Parse and process our configuration parameters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(!("Manager".equals(parameters.getNodeName())))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NamedNodeMap attributes = parameters.getAttributes();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node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= attributes.getNamedItem("checkInterval");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(node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setCheckInterval(Integer.parseInt(node.getNodeValue()));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 catch (Throwable 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;       // XXX - Throw exception?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= attributes.getNamedItem("maxActiveSessions");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(node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setMaxActiveSessions(Integer.parseInt(node.getNodeValue()));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 catch (Throwable 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;       // XXX - Throw exception?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= attributes.getNamedItem("maxInactiveInterval");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(node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setMaxInactiveInterval(Integer.parseInt(node.getNodeValue()));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 catch (Throwable 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;       // XXX - Throw exception?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Prepare for the beginning of active use of the public methods of this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component.  This method should be called after &lt;code&gt;configure()&lt;/code&gt;,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and before any of the public methods of the component are utilized.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not yet been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configured (if required for this component)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already been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started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LifecycleException if this component detects a fatal error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that prevents this component from being used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start() throws LifecycleException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Validate and update our current component state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(!configured)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(sm.getString("standardManager.notConfigured"));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(started)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(sm.getString("standardManager.alreadyStarted"));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started = true;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Start the background reaper thread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threadStart();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Gracefully terminate the active use of the public methods of this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component.  This method should be the last one called on a given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instance of this component.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not been started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already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been stopped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LifecycleException if this component detects a fatal error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that needs to be reported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stop() throws LifecycleException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Validate and update our current component state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(!started)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(sm.getString("standardManager.notStarted"));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started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Stop the background reaper thread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threadStop();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Expire all active sessions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 sessions[] = findSessions();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 (int i = 0; i &lt; sessions.length; i++)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StandardSession session = (StandardSession) sessions[i];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(!session.isValid())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continue;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session.expire();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 Private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Invalidate all sessions that have expired.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private void processExpires() {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long timeNow = System.currentTimeMillis();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Session sessions[] = findSessions();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for (int i = 0; i &lt; sessions.length; i++)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StandardSession session = (StandardSession) sessions[i];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if (!session.isValid())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continue;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int maxInactiveInterval = session.getMaxInactiveInterval();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if (maxInactiveInterval &lt; 0)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continue;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int timeIdle = // Truncate, do not round up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(int) ((timeNow - session.getLastAccessedTime()) / 1000L);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if (timeIdle &gt;= maxInactiveInterval)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session.expire();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Sleep for the duration specified by the &lt;code&gt;checkInterval&lt;/code&gt;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property.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threadSleep()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Thread.sleep(checkInterval * 1000L);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catch (InterruptedException 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Start the background thread that will periodically check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 timeouts.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threadStart()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(thread !=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threadDone = false;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 = new Thread(this, threadName);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thread.setDaemon(true);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thread.start();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Stop the background thread that is periodically checking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 timeouts.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threadStop()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(thread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threadDone =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thread.interrupt();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thread.join();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catch (InterruptedException 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 Background Thread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background thread that checks for session timeouts and shutdown.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run()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Loop until the termination semaphore is set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(!threadDone)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threadSleep();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processExpires();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</p:txBody>
            </p:sp>
          </p:grpSp>
          <p:sp>
            <p:nvSpPr>
              <p:cNvPr id="292883" name="Text Box 19"/>
              <p:cNvSpPr txBox="1">
                <a:spLocks noChangeArrowheads="1"/>
              </p:cNvSpPr>
              <p:nvPr/>
            </p:nvSpPr>
            <p:spPr bwMode="auto">
              <a:xfrm>
                <a:off x="3960" y="1008"/>
                <a:ext cx="770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StandardManager</a:t>
                </a:r>
              </a:p>
            </p:txBody>
          </p:sp>
        </p:grpSp>
        <p:grpSp>
          <p:nvGrpSpPr>
            <p:cNvPr id="9" name="Group 20"/>
            <p:cNvGrpSpPr>
              <a:grpSpLocks/>
            </p:cNvGrpSpPr>
            <p:nvPr/>
          </p:nvGrpSpPr>
          <p:grpSpPr bwMode="auto">
            <a:xfrm>
              <a:off x="4704" y="1775"/>
              <a:ext cx="1008" cy="1322"/>
              <a:chOff x="4656" y="1056"/>
              <a:chExt cx="1008" cy="1322"/>
            </a:xfrm>
          </p:grpSpPr>
          <p:sp>
            <p:nvSpPr>
              <p:cNvPr id="292885" name="Text Box 21"/>
              <p:cNvSpPr txBox="1">
                <a:spLocks noChangeArrowheads="1"/>
              </p:cNvSpPr>
              <p:nvPr/>
            </p:nvSpPr>
            <p:spPr bwMode="auto">
              <a:xfrm>
                <a:off x="4656" y="1056"/>
                <a:ext cx="1008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StandardSessionManager</a:t>
                </a:r>
              </a:p>
            </p:txBody>
          </p:sp>
          <p:grpSp>
            <p:nvGrpSpPr>
              <p:cNvPr id="10" name="Group 22"/>
              <p:cNvGrpSpPr>
                <a:grpSpLocks/>
              </p:cNvGrpSpPr>
              <p:nvPr/>
            </p:nvGrpSpPr>
            <p:grpSpPr bwMode="auto">
              <a:xfrm>
                <a:off x="4752" y="1200"/>
                <a:ext cx="816" cy="1178"/>
                <a:chOff x="4752" y="1200"/>
                <a:chExt cx="816" cy="1178"/>
              </a:xfrm>
            </p:grpSpPr>
            <p:sp>
              <p:nvSpPr>
                <p:cNvPr id="292887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4752" y="1200"/>
                  <a:ext cx="480" cy="116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java.io.IOException;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javax.servlet.http.Cookie;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javax.servlet.http.HttpSession;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org.apache.tomcat.catalina.*;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org.apache.tomcat.core.Context;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org.apache.tomcat.core.Request;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org.apache.tomcat.core.Response;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org.apache.tomcat.core.SessionManager;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org.apache.tomcat.util.SessionUtil;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Specialized implementation of org.apache.tomcat.core.SessionManager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that adapts to the new component-based Manager implementation.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XXX - At present, use of &lt;code&gt;StandardManager&lt;/code&gt; is hard coded,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and lifecycle configuration is not supported.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&lt;b&gt;IMPLEMENTATION NOTE&lt;/b&gt;:  Once we commit to the new Manager/Session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paradigm, I would suggest moving the logic implemented here back into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the core level.  The Tomcat.Next "Manager" interface acts more like a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collection class, and has minimal knowledge of the detailed request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processing semantics of handling sessions.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XXX - At present, there is no way (via the SessionManager interface) for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a Context to tell the Manager that we create what the default session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timeout for this web application (specified in the deployment descriptor)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should be.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public final class StandardSessionManager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implements SessionManager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----------------------------------------------------------- Constructors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Create a new SessionManager that adapts to the corresponding Manager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implementation.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StandardSessionManager()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manager = new StandardManager();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if (manager instanceof Lifecycle)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((Lifecycle) manager).configure(null);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((Lifecycle) manager).start();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 catch (LifecycleException 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throw new IllegalStateException("" + e);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Instance Variables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The Manager implementation we are actually using.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private Manager manager = null;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2888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5088" y="1200"/>
                  <a:ext cx="480" cy="117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// --------------------------------------------------------- Public Methods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</a:t>
                  </a:r>
                  <a:r>
                    <a:rPr lang="en-US" sz="100" b="1">
                      <a:solidFill>
                        <a:schemeClr val="folHlink"/>
                      </a:solidFill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Mark the specified session's last accessed time.  This should be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called for each request by a RequestInterceptor.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@param session The session to be marked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public void accessed(Context ctx, Request req, String id)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HttpSession session=findSession(ctx, id);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if( session == null) return;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 (session instanceof Session)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((Session) session).access();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cache the HttpSession - avoid another find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req.setSession( session 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// XXX should we throw exception or just return null ??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HttpSession findSession( Context ctx, String id 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try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Session session = manager.findSession(id);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if(session!=null)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return session.getSession();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 catch (IOException 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return (null);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HttpSession createSession(Context ctx)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return  manager.createSession().getSession();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Remove all sessions because our associated Context is being shut down.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@param ctx The context that is being shut down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void removeSessions(Context ctx)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XXX XXX a manager may be shared by multiple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contexts, we just want to remove the sessions of ctx!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The manager will still run after that ( i.e. keep database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connection open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if (manager instanceof Lifecycle)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((Lifecycle) manager).stop();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 catch (LifecycleException 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throw new IllegalStateException("" + e);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Used by context to configure the session manager's inactivity timeout.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The SessionManager may have some default session time out, the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Context on the other hand has it's timeout set by the deployment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descriptor (web.xml). This method lets the Context conforgure the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session manager according to this value.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@param minutes The session inactivity timeout in minutes.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void setSessionTimeOut(int minutes)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if(-1 != minutes)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// The manager works with seconds...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manager.setMaxInactiveInterval(minutes * 60);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  <p:grpSp>
          <p:nvGrpSpPr>
            <p:cNvPr id="11" name="Group 25"/>
            <p:cNvGrpSpPr>
              <a:grpSpLocks/>
            </p:cNvGrpSpPr>
            <p:nvPr/>
          </p:nvGrpSpPr>
          <p:grpSpPr bwMode="auto">
            <a:xfrm>
              <a:off x="2693" y="3119"/>
              <a:ext cx="946" cy="932"/>
              <a:chOff x="4710" y="2428"/>
              <a:chExt cx="946" cy="932"/>
            </a:xfrm>
          </p:grpSpPr>
          <p:sp>
            <p:nvSpPr>
              <p:cNvPr id="292890" name="Text Box 26"/>
              <p:cNvSpPr txBox="1">
                <a:spLocks noChangeArrowheads="1"/>
              </p:cNvSpPr>
              <p:nvPr/>
            </p:nvSpPr>
            <p:spPr bwMode="auto">
              <a:xfrm>
                <a:off x="4724" y="2428"/>
                <a:ext cx="917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ServerSessionManager</a:t>
                </a:r>
              </a:p>
            </p:txBody>
          </p:sp>
          <p:grpSp>
            <p:nvGrpSpPr>
              <p:cNvPr id="12" name="Group 27"/>
              <p:cNvGrpSpPr>
                <a:grpSpLocks/>
              </p:cNvGrpSpPr>
              <p:nvPr/>
            </p:nvGrpSpPr>
            <p:grpSpPr bwMode="auto">
              <a:xfrm>
                <a:off x="4710" y="2572"/>
                <a:ext cx="946" cy="788"/>
                <a:chOff x="4716" y="2572"/>
                <a:chExt cx="946" cy="788"/>
              </a:xfrm>
            </p:grpSpPr>
            <p:sp>
              <p:nvSpPr>
                <p:cNvPr id="292892" name="Rectangle 28"/>
                <p:cNvSpPr>
                  <a:spLocks noChangeArrowheads="1"/>
                </p:cNvSpPr>
                <p:nvPr/>
              </p:nvSpPr>
              <p:spPr bwMode="auto">
                <a:xfrm>
                  <a:off x="4716" y="2572"/>
                  <a:ext cx="521" cy="7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Duncan Davidson [duncan@eng.sun.com]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Jason Hunter [jch@eng.sun.com]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Todd [gonzo@eng.sun.com]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ServerSessionManager implements SessionManager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ServerSessionManager manager; // = new ServerSessionManager();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protected int inactiveInterval = -1;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static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manager = new ServerSessionManager();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static ServerSessionManager getManager()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sessions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Reaper reaper;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ServerSessionManager()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reaper = Reaper.getReaper();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reaper.setServerSessionManager(this);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reaper.start();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public void accessed( Context ctx, Request req, String id 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ApplicationSession apS=(ApplicationSession)findSession( ctx, id);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if( apS==null) return;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ServerSession servS=apS.getServerSession();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servS.accessed();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apS.accessed();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cache it - no need to compute it again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req.setSession( apS 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 createSession(Context ctx)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sessionId = SessionIdGenerator.generateId();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ServerSession session = new ServerSession(sessionId);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sessions.put(sessionId, session);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if(-1 != inactiveInterval)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session.setMaxInactiveInterval(inactiveInterval);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session.getApplicationSession( ctx, true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 findSession(Context ctx, String 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ServerSession sSession=(ServerSession)sessions.get(id);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if(sSession==null) return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sSession.getApplicationSession(ctx, false);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2893" name="Rectangle 29"/>
                <p:cNvSpPr>
                  <a:spLocks noChangeArrowheads="1"/>
                </p:cNvSpPr>
                <p:nvPr/>
              </p:nvSpPr>
              <p:spPr bwMode="auto">
                <a:xfrm>
                  <a:off x="5161" y="2572"/>
                  <a:ext cx="501" cy="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// XXX</a:t>
                  </a: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sync'd for safty -- no other thread should be getting something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from this while we are reaping. This isn't the most optimal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solution for this, but we'll determine something else later.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synchronized void reap()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ServerSession session = (ServerSession)sessions.get(key);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session.reap();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session.validate();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synchronized void removeSession(ServerSession session)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id = session.getId();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session.invalidate();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sessions.remove(id);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removeSessions(Context context)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ServerSession session = (ServerSession)sessions.get(key);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session.getApplicationSession(context, false);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(appSession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appSession.invalidate();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Used by context to configure the session manager's inactivity timeout.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SessionManager may have some default session time out,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Context on the other hand has it's timeout set by the deployment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descriptor (web.xml). This method lets the Context conforgure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 manager according to this value.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minutes The session inactivity timeout in minutes.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setSessionTimeOut(int minutes)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if(-1 != minutes)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The manager works with seconds...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inactiveInterval = (minutes * 60);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  <p:grpSp>
          <p:nvGrpSpPr>
            <p:cNvPr id="13" name="Group 30"/>
            <p:cNvGrpSpPr>
              <a:grpSpLocks/>
            </p:cNvGrpSpPr>
            <p:nvPr/>
          </p:nvGrpSpPr>
          <p:grpSpPr bwMode="auto">
            <a:xfrm>
              <a:off x="2688" y="1775"/>
              <a:ext cx="956" cy="1244"/>
              <a:chOff x="2544" y="912"/>
              <a:chExt cx="956" cy="1244"/>
            </a:xfrm>
          </p:grpSpPr>
          <p:sp>
            <p:nvSpPr>
              <p:cNvPr id="292895" name="Text Box 31"/>
              <p:cNvSpPr txBox="1">
                <a:spLocks noChangeArrowheads="1"/>
              </p:cNvSpPr>
              <p:nvPr/>
            </p:nvSpPr>
            <p:spPr bwMode="auto">
              <a:xfrm>
                <a:off x="2625" y="912"/>
                <a:ext cx="795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SessionInterceptor</a:t>
                </a:r>
              </a:p>
            </p:txBody>
          </p:sp>
          <p:grpSp>
            <p:nvGrpSpPr>
              <p:cNvPr id="14" name="Group 32"/>
              <p:cNvGrpSpPr>
                <a:grpSpLocks/>
              </p:cNvGrpSpPr>
              <p:nvPr/>
            </p:nvGrpSpPr>
            <p:grpSpPr bwMode="auto">
              <a:xfrm>
                <a:off x="2544" y="1008"/>
                <a:ext cx="956" cy="1148"/>
                <a:chOff x="2544" y="1008"/>
                <a:chExt cx="956" cy="1148"/>
              </a:xfrm>
            </p:grpSpPr>
            <p:sp>
              <p:nvSpPr>
                <p:cNvPr id="292897" name="Rectangle 33"/>
                <p:cNvSpPr>
                  <a:spLocks noChangeArrowheads="1"/>
                </p:cNvSpPr>
                <p:nvPr/>
              </p:nvSpPr>
              <p:spPr bwMode="auto">
                <a:xfrm>
                  <a:off x="2544" y="1008"/>
                  <a:ext cx="556" cy="1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org.apache.tomcat.request;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Will process the request and determine the session Id, and set it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 the Request.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It also marks the session as accessed.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implementation only handles Cookies sessions, please extend 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add new interceptors for other methods.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SessionInterceptor extends  BaseInterceptor implements RequestInterceptor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GS, separates the session id from the jvm route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static final char SESSIONID_ROUTE_SEP = '.';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int debug=0;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ContextManager cm;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SessionInterceptor()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setDebug( int i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System.out.println("Set debug to " + i);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debug=i;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setContextManager( ContextManager cm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this.cm=cm;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requestMap(Request request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sessionId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 cookies[]=request.getCookies(); // assert !=null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for( int i=0; i&lt;cookies.length; i++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Cookie cookie = cookies[i];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(cookie.getName().equals("JSESSIONID"))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sessionId = cookie.getValue();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sessionId=validateSessionId(request, 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if (sessionId!=null){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request.setRequestedSessionIdFromCookie(true);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sig=";jsessionid=";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int foundAt=-1;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debug&gt;0 ) cm.log(" XXX RURI=" + request.getRequestURI());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((foundAt=request.getRequestURI().indexOf(sig))!=-1){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sessionId=request.getRequestURI().substring(foundAt+sig.length());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rewrite URL, do I need to do anything more?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request.setRequestURI(request.getRequestURI().substring(0, foundAt));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sessionId=validateSessionId(request, 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(sessionId!=null){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request.setRequestedSessionIdFromURL(true);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XXX what is the correct behavior if the session is invalid 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We may still set it and just return session invalid.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 Validate and fix the session id. If the session is not valid return null.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It will also clean up the session from load-balancing strings.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@return sessionId, or null if not valid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validateSessionId(Request request, String sessionId){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GS, We piggyback the JVM id on top of the session cookie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Separate them ...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debug&gt;0 ) cm.log(" Orig sessionId  " + sessionId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(null != sessionId)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int idex = sessionId.lastIndexOf(SESSIONID_ROUTE_SEP);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if(idex &gt; 0)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sessionId = sessionId.substring(0, idex);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(sessionId != null &amp;&amp; sessionId.length()!=0)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GS, We are in a problem here, we may actually get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multiple Session cookies (one for the root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context and one for the real context... or old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cookie. We must check for validity in the current context.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Context ctx=request.getContext();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SessionManager sM = ctx.getSessionManager();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if(null != sM.findSession(ctx, sessionId))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sM.accessed(ctx, request, sessionId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request.setRequestedSessionId(sessionId);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if( debug&gt;0 ) cm.log(" Final session id " + sessionId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return sessionId;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null;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2898" name="Rectangle 34"/>
                <p:cNvSpPr>
                  <a:spLocks noChangeArrowheads="1"/>
                </p:cNvSpPr>
                <p:nvPr/>
              </p:nvSpPr>
              <p:spPr bwMode="auto">
                <a:xfrm>
                  <a:off x="2999" y="1008"/>
                  <a:ext cx="501" cy="5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beforeBody( Request rrequest, Response response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reqSessionId = response.getSessionId();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debug&gt;0 ) cm.log("Before Body " + reqSessionId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reqSessionId==null)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0;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GS, set the path attribute to the cookie. This way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multiple session cookies can be used, one for each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context.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sessionPath = rrequest.getContext().getPath();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if(sessionPath.length() == 0)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sessionPath = "/";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GS, piggyback the jvm route on the session 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if(!sessionPath.equals("/"))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jvmRoute = rrequest.getJvmRoute();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if(null != jvmRoute)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reqSessionId = reqSessionId + SESSIONID_ROUTE_SEP + jvmRoute;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 cookie = new Cookie("JSESSIONID",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reqSessionId);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cookie.setMaxAge(-1);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cookie.setPath(sessionPath);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cookie.setVersion(1);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response.addHeader( CookieTools.getCookieHeaderName(cookie),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CookieTools.getCookieHeaderValue(cookie));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cookie.setVersion(0);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response.addHeader( CookieTools.getCookieHeaderName(cookie),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CookieTools.getCookieHeaderValue(cookie));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 Notification of context shutdown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contextShutdown( Context ctx 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throws TomcatException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ctx.getDebug() &gt; 0 ) ctx.log("Removing sessions from " + ctx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ctx.getSessionManager().removeSessions(ctx);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  <p:grpSp>
          <p:nvGrpSpPr>
            <p:cNvPr id="15" name="Group 35"/>
            <p:cNvGrpSpPr>
              <a:grpSpLocks/>
            </p:cNvGrpSpPr>
            <p:nvPr/>
          </p:nvGrpSpPr>
          <p:grpSpPr bwMode="auto">
            <a:xfrm>
              <a:off x="425" y="3024"/>
              <a:ext cx="858" cy="1072"/>
              <a:chOff x="425" y="3024"/>
              <a:chExt cx="858" cy="1072"/>
            </a:xfrm>
          </p:grpSpPr>
          <p:sp>
            <p:nvSpPr>
              <p:cNvPr id="292900" name="Text Box 36"/>
              <p:cNvSpPr txBox="1">
                <a:spLocks noChangeArrowheads="1"/>
              </p:cNvSpPr>
              <p:nvPr/>
            </p:nvSpPr>
            <p:spPr bwMode="auto">
              <a:xfrm>
                <a:off x="566" y="3024"/>
                <a:ext cx="576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800" b="1">
                    <a:latin typeface="Arial" charset="0"/>
                  </a:rPr>
                  <a:t>ServerSession</a:t>
                </a:r>
              </a:p>
            </p:txBody>
          </p:sp>
          <p:grpSp>
            <p:nvGrpSpPr>
              <p:cNvPr id="16" name="Group 37"/>
              <p:cNvGrpSpPr>
                <a:grpSpLocks/>
              </p:cNvGrpSpPr>
              <p:nvPr/>
            </p:nvGrpSpPr>
            <p:grpSpPr bwMode="auto">
              <a:xfrm>
                <a:off x="425" y="3168"/>
                <a:ext cx="858" cy="928"/>
                <a:chOff x="425" y="3168"/>
                <a:chExt cx="858" cy="928"/>
              </a:xfrm>
            </p:grpSpPr>
            <p:sp>
              <p:nvSpPr>
                <p:cNvPr id="292902" name="Rectangle 38"/>
                <p:cNvSpPr>
                  <a:spLocks noChangeArrowheads="1"/>
                </p:cNvSpPr>
                <p:nvPr/>
              </p:nvSpPr>
              <p:spPr bwMode="auto">
                <a:xfrm>
                  <a:off x="425" y="3168"/>
                  <a:ext cx="466" cy="9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Core implementation of a server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Duncan Davidson [duncan@eng.sun.com]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Todd [gonzo@eng.sun.com]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ServerSession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values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appSessions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creationTime = System.currentTimeMillis();;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thisAccessTime = creationTime;</a:t>
                  </a:r>
                </a:p>
                <a:p>
                  <a:pPr algn="l" eaLnBrk="0" hangingPunct="0"/>
                  <a:r>
                    <a:rPr lang="en-US" sz="100" b="1">
                      <a:solidFill>
                        <a:schemeClr val="folHlink"/>
                      </a:solidFill>
                      <a:latin typeface="Courier New" pitchFamily="49" charset="0"/>
                    </a:rPr>
                    <a:t>    private long lastAccessed = creationTime;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int inactiveInterval = -1;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ServerSession(String 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this.id =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getId()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long getCreationTime()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creationTime;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solidFill>
                        <a:schemeClr val="folHlink"/>
                      </a:solidFill>
                      <a:latin typeface="Courier New" pitchFamily="49" charset="0"/>
                    </a:rPr>
                    <a:t>    public long getLastAccessedTime() {</a:t>
                  </a:r>
                </a:p>
                <a:p>
                  <a:pPr algn="l" eaLnBrk="0" hangingPunct="0"/>
                  <a:r>
                    <a:rPr lang="en-US" sz="100" b="1">
                      <a:solidFill>
                        <a:schemeClr val="folHlink"/>
                      </a:solidFill>
                      <a:latin typeface="Courier New" pitchFamily="49" charset="0"/>
                    </a:rPr>
                    <a:t>        return lastAccessed;</a:t>
                  </a:r>
                </a:p>
                <a:p>
                  <a:pPr algn="l" eaLnBrk="0" hangingPunct="0"/>
                  <a:r>
                    <a:rPr lang="en-US" sz="100" b="1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ApplicationSession getApplicationSession(Context context,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boolean create)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(ApplicationSession)appSessions.get(context);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(appSession == null &amp;&amp; create)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XXX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sync to ensure valid?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 = new ApplicationSession(id, this, context);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appSessions.put(context, appSession);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XXX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make sure that we haven't gone over the end of our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inactive interval -- if so, invalidate and create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a new appSession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appSession;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removeApplicationSession(Context context)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appSessions.remove(context);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Called by context when request comes in so that accesses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inactivities can be dealt with accordingly.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void accessed()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set last accessed to thisAccessTime as it will be left over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from the previous access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lastAccessed = thisAccessTime;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thisAccessTime = System.currentTimeMillis();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validate()</a:t>
                  </a:r>
                </a:p>
              </p:txBody>
            </p:sp>
            <p:sp>
              <p:nvSpPr>
                <p:cNvPr id="292903" name="Rectangle 39"/>
                <p:cNvSpPr>
                  <a:spLocks noChangeArrowheads="1"/>
                </p:cNvSpPr>
                <p:nvPr/>
              </p:nvSpPr>
              <p:spPr bwMode="auto">
                <a:xfrm>
                  <a:off x="807" y="3168"/>
                  <a:ext cx="476" cy="9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void validate()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if we have an inactive interval, check to see if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we've exceeded it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 (inactiveInterval != -1)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int thisInterval =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(int)(System.currentTimeMillis() - lastAccessed) / 1000;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if (thisInterval &gt; inactiveInterval)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invalidate();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ServerSessionManager ssm =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    ServerSessionManager.getManager();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ssm.removeSession(this);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synchronized void invalidate()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appSessions.keys();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(ApplicationSession)appSessions.get(key);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appSession.invalidate();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putValue(String name, Object value)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sm.getString("serverSession.value.iae");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removeValue(name);  // remove any existing binding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sm.getString("serverSession.value.iae");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values.get(name);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getValueNames()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values.keys();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values.remove(name);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setMaxInactiveInterval(int interval)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inactiveInterval = 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getMaxInactiveInterval()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inactiveInterval;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    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XXX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sync'd for safty -- no other thread should be getting something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from this while we are reaping. This isn't the most optimal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solution for this, but we'll determine something else later.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synchronized void reap()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appSessions.keys();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(ApplicationSession)appSessions.get(key);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appSession.validate();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Implications of </a:t>
            </a:r>
            <a:br>
              <a:rPr lang="en-US"/>
            </a:br>
            <a:r>
              <a:rPr lang="en-US"/>
              <a:t>Non-modularization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724A7-9E66-4360-9423-9A4246732598}" type="slidenum">
              <a:rPr lang="en-US"/>
              <a:pPr/>
              <a:t>51</a:t>
            </a:fld>
            <a:endParaRPr lang="en-US"/>
          </a:p>
        </p:txBody>
      </p:sp>
      <p:sp>
        <p:nvSpPr>
          <p:cNvPr id="293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75000"/>
              </a:lnSpc>
            </a:pPr>
            <a:r>
              <a:rPr lang="en-US"/>
              <a:t>Redundant code</a:t>
            </a:r>
          </a:p>
          <a:p>
            <a:pPr lvl="1">
              <a:lnSpc>
                <a:spcPct val="75000"/>
              </a:lnSpc>
            </a:pPr>
            <a:r>
              <a:rPr lang="en-US"/>
              <a:t>same fragment of code in many places</a:t>
            </a:r>
          </a:p>
          <a:p>
            <a:pPr>
              <a:lnSpc>
                <a:spcPct val="75000"/>
              </a:lnSpc>
            </a:pPr>
            <a:r>
              <a:rPr lang="en-US"/>
              <a:t>Difficult to reason about</a:t>
            </a:r>
          </a:p>
          <a:p>
            <a:pPr lvl="1">
              <a:lnSpc>
                <a:spcPct val="75000"/>
              </a:lnSpc>
            </a:pPr>
            <a:r>
              <a:rPr lang="en-US"/>
              <a:t>non-explicit structure</a:t>
            </a:r>
          </a:p>
          <a:p>
            <a:pPr lvl="1">
              <a:lnSpc>
                <a:spcPct val="75000"/>
              </a:lnSpc>
            </a:pPr>
            <a:r>
              <a:rPr lang="en-US"/>
              <a:t>the big picture of the tangling isn’t clear</a:t>
            </a:r>
          </a:p>
          <a:p>
            <a:pPr>
              <a:lnSpc>
                <a:spcPct val="75000"/>
              </a:lnSpc>
            </a:pPr>
            <a:r>
              <a:rPr lang="en-US"/>
              <a:t>Difficult to change</a:t>
            </a:r>
          </a:p>
          <a:p>
            <a:pPr lvl="1">
              <a:lnSpc>
                <a:spcPct val="75000"/>
              </a:lnSpc>
            </a:pPr>
            <a:r>
              <a:rPr lang="en-US"/>
              <a:t>have to find all the code involved</a:t>
            </a:r>
          </a:p>
          <a:p>
            <a:pPr lvl="1">
              <a:lnSpc>
                <a:spcPct val="75000"/>
              </a:lnSpc>
            </a:pPr>
            <a:r>
              <a:rPr lang="en-US"/>
              <a:t>and be sure to change it consistently</a:t>
            </a:r>
          </a:p>
          <a:p>
            <a:pPr lvl="1">
              <a:lnSpc>
                <a:spcPct val="75000"/>
              </a:lnSpc>
            </a:pPr>
            <a:r>
              <a:rPr lang="en-US"/>
              <a:t>and be sure not to break it by accident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If we just could…</a:t>
            </a:r>
          </a:p>
        </p:txBody>
      </p:sp>
      <p:sp>
        <p:nvSpPr>
          <p:cNvPr id="9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ED8ED-3554-4C6E-8418-D6718367D0F7}" type="slidenum">
              <a:rPr lang="en-US"/>
              <a:pPr/>
              <a:t>52</a:t>
            </a:fld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69925" y="1447800"/>
            <a:ext cx="8397875" cy="5334000"/>
            <a:chOff x="422" y="912"/>
            <a:chExt cx="5290" cy="336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22" y="912"/>
              <a:ext cx="922" cy="2002"/>
              <a:chOff x="422" y="912"/>
              <a:chExt cx="922" cy="2002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422" y="1056"/>
                <a:ext cx="922" cy="1858"/>
                <a:chOff x="422" y="1056"/>
                <a:chExt cx="922" cy="1858"/>
              </a:xfrm>
            </p:grpSpPr>
            <p:sp>
              <p:nvSpPr>
                <p:cNvPr id="294918" name="Rectangle 6"/>
                <p:cNvSpPr>
                  <a:spLocks noChangeArrowheads="1"/>
                </p:cNvSpPr>
                <p:nvPr/>
              </p:nvSpPr>
              <p:spPr bwMode="auto">
                <a:xfrm>
                  <a:off x="422" y="1056"/>
                  <a:ext cx="501" cy="18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====================================================================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The Apache Software License, Version 1.1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Copyright (c) 1999 The Apache Software Foundation.  All rights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reserved.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Redistribution and use in source and binary forms, with or without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modification, are permitted provided that the following conditions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are met: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1. Redistributions of source code must retain the above copyright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notice, this list of conditions and the following disclaimer.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2. Redistributions in binary form must reproduce the above copyright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notice, this list of conditions and the following disclaimer in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the documentation and/or other materials provided with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distribution.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3. The end-user documentation included with the redistribution, if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any, must include the following acknowlegement: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"This product includes software developed by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 Apache Software Foundation (http://www.apache.org/)."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Alternately, this acknowlegement may appear in the software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itself,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if and wherever such third-party acknowlegements normally appear.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4. The names "The Jakarta Project", "Tomcat", and "Apache Software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Foundation" must not be used to endorse or promote products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derived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from this software without prior written permission. For written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permission, please contact apache@apache.org.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5. Products derived from this software may not be called "Apache"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nor may "Apache" appear in their names without prior written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permission of the Apache Group.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SOFTWARE IS PROVIDED ``AS IS'' AND ANY EXPRESSED OR IMPLIED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WARRANTIES, INCLUDING, BUT NOT LIMITED TO, THE IMPLIED WARRANTIES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OF MERCHANTABILITY AND FITNESS FOR A PARTICULAR PURPOSE ARE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DISCLAIMED.  IN NO EVENT SHALL THE APACHE SOFTWARE FOUNDATION OR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ITS CONTRIBUTORS BE LIABLE FOR ANY DIRECT, INDIRECT, INCIDENTAL,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SPECIAL, EXEMPLARY, OR CONSEQUENTIAL DAMAGES (INCLUDING, BUT NOT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LIMITED TO, PROCUREMENT OF SUBSTITUTE GOODS OR SERVICES; LOSS OF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USE, DATA, OR PROFITS; OR BUSINESS INTERRUPTION) HOWEVER CAUSED AND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ON ANY THEORY OF LIABILITY, WHETHER IN CONTRACT, STRICT LIABILITY,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OR TORT (INCLUDING NEGLIGENCE OR OTHERWISE) ARISING IN ANY WAY OUT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OF THE USE OF THIS SOFTWARE, EVEN IF ADVISED OF THE POSSIBILITY OF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SUCH DAMAGE.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====================================================================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software consists of voluntary contributions made by many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individuals on behalf of the Apache Software Foundation.  For more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information on the Apache Software Foundation, please see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&lt;http://www.apache.org/&gt;.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[Additional notices, if required by prior licensing conditions]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Core implementation of an application level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Duncan Davidson [duncan@eng.sun.com]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Jason Hunter [jch@eng.sun.com]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Todd [gonzo@eng.sun.com]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ApplicationSession implements HttpSession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values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ServerSession serverSession;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Context context;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creationTime = System.currentTimeMillis();;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thisAccessTime = creationTime;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private long lastAccessed = creationTime;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private int inactiveInterval = -1;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valid = true;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ApplicationSession(String id, ServerSession serverSession,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Context context)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this.serverSession = serverSession;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this.context = context;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this.id = id;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this.inactiveInterval = context.getSessionTimeOut();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(this.inactiveInterval != -1)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this.inactiveInterval *= 60;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ServerSession getServerSession()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serverSession;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Called by context when request comes in so that accesses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inactivities can be dealt with accordingly.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void accessed()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set last accessed to thisAccessTime as it will be left over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from the previous access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lastAccessed = thisAccessTime;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thisAccessTime = System.currentTimeMillis();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validate();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void validate()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if we have an inactive interval, check to see if we've exceeded it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 (inactiveInterval != -1)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int thisInterval =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(int)(System.currentTimeMillis() - lastAccessed) / 1000;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if (thisInterval &gt; inactiveInterval)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invalidate();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HTTP SESSION IMPLEMENTATION METHODS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getId()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else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long getCreationTime()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creationTime;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else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HttpSessionContext getSessionContext()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new SessionContextImpl();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public long getLastAccessedTime()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 (valid)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return lastAccessed;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} else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4919" name="Rectangle 7"/>
                <p:cNvSpPr>
                  <a:spLocks noChangeArrowheads="1"/>
                </p:cNvSpPr>
                <p:nvPr/>
              </p:nvSpPr>
              <p:spPr bwMode="auto">
                <a:xfrm>
                  <a:off x="853" y="1056"/>
                  <a:ext cx="491" cy="18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void invalidate()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serverSession.removeApplicationSession(context);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remove everything in the session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values.keys();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removeValue(name);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valid = false;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boolean isNew()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(thisAccessTime == creationTime)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else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false;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putValue(String name, Object value)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setAttribute(name,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setAttribute(String name, Object value)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removeValue(name);  // remove any existing binding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(value != null &amp;&amp; value instanceof HttpSessionBindingListener)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HttpSessionBindingEvent e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new HttpSessionBindingEvent(this, 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((HttpSessionBindingListener)value).valueBound(e);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getAttribute(name);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getAttribute(String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values.get(name);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String[] getValueNames()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names = new Vector();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names.addElement(e.nextElement());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String[] valueNames = new String[names.size()];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names.copyInto(valueNames);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valueNames;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getAttributeNames()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Hashtable valuesClone = (Hashtable)values.clone();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(Enumeration)valuesClone.keys();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removeAttribute(String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Object o = values.get(name);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(o instanceof HttpSessionBindingListener)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HttpSessionBindingEvent e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new HttpSessionBindingEvent(this,name);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((HttpSessionBindingListener)o).valueUnbound(e);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values.remove(name);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setMaxInactiveInterval(int interval)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inactiveInterval = 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getMaxInactiveInterval()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inactiveInterval;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//-----------------------------------------------------------------------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  <p:sp>
            <p:nvSpPr>
              <p:cNvPr id="294920" name="Text Box 8"/>
              <p:cNvSpPr txBox="1">
                <a:spLocks noChangeArrowheads="1"/>
              </p:cNvSpPr>
              <p:nvPr/>
            </p:nvSpPr>
            <p:spPr bwMode="auto">
              <a:xfrm>
                <a:off x="451" y="912"/>
                <a:ext cx="864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ApplicationSession</a:t>
                </a:r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1392" y="912"/>
              <a:ext cx="1248" cy="3262"/>
              <a:chOff x="1392" y="912"/>
              <a:chExt cx="1248" cy="3262"/>
            </a:xfrm>
          </p:grpSpPr>
          <p:grpSp>
            <p:nvGrpSpPr>
              <p:cNvPr id="6" name="Group 10"/>
              <p:cNvGrpSpPr>
                <a:grpSpLocks/>
              </p:cNvGrpSpPr>
              <p:nvPr/>
            </p:nvGrpSpPr>
            <p:grpSpPr bwMode="auto">
              <a:xfrm>
                <a:off x="1392" y="1056"/>
                <a:ext cx="1248" cy="3118"/>
                <a:chOff x="1392" y="1056"/>
                <a:chExt cx="1248" cy="3118"/>
              </a:xfrm>
            </p:grpSpPr>
            <p:sp>
              <p:nvSpPr>
                <p:cNvPr id="29492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392" y="1056"/>
                  <a:ext cx="384" cy="311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java.io.IOException;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java.io.ObjectInputStream;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java.io.ObjectOutputStream;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java.io.Serializable;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java.util.Enumeration;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java.util.Hashtable;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java.util.Vector;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javax.servlet.ServletException;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javax.servlet.http.HttpSessionBindingEvent;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javax.servlet.http.HttpSessionBindingListener;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javax.servlet.http.HttpSessionContext;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org.apache.tomcat.catalina.*;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Standard implementation of the &lt;b&gt;Session&lt;/b&gt; interface.  This object 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serializable, so that it can be stored in persistent storage or transferred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to a different JVM for distributable session support.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&lt;b&gt;IMPLEMENTATION NOTE&lt;/b&gt;:  An instance of this class represents both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internal (Session) and application level (HttpSession) view of the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However, because the class itself is not declared public, Java logic outside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of the &lt;code&gt;org.apache.tomcat.session&lt;/code&gt; package cannot cast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HttpSession view of this instance back to a Session view.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@version $Revision: 1.2 $ $Date: 2000/05/15 17:54:10 $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final class StandardSession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implements HttpSession, Session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----------------------------------------------------------- Constructors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Construct a new Session associated with the specified Manager.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manager The manager with which this Session is associated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StandardSession(Manager manager)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super();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this.manager = manager;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Instance Variables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collection of user data attributes associated with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attributes = new Hashtable();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time this session was created, in milliseconds since midnight,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January 1, 1970 GMT.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creationTime = 0L;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 identifier of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id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Descriptive information describing this Session implementation.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final String info = "StandardSession/1.0";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last accessed time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private long lastAccessedTime = creationTime;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Manager with which this Session is associated.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Manager manager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maximum time interval, in seconds, between client requests before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servlet container may invalidate this session.  A negative time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indicates that the session should never time 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int maxInactiveInterval = -1;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Flag indicating whether this session is new or not.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isNew = true;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Flag indicating whether this session is valid or not.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isValid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string manager for this package.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HTTP session context associated with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HttpSessionContext sessionContext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current accessed time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thisAccessedTime = creationTime;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Session Properties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creation time for this session.  This method is called by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Manager when an existing Session instance is reused.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time The new creation time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setCreationTime(long time)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this.creationTime = 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this.lastAccessedTime = 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this.thisAccessedTime = time;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session identifier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getId()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(this.id);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session identifier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id The new session identifier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setId(String id)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((this.id != null) &amp;&amp; (manager != null) &amp;&amp;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manager).remove(this);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this.id = id;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manager).add(this);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descriptive information about this Session implementation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corresponding version number, in the format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&lt;code&gt;&amp;lt;description&amp;gt;/&amp;lt;version&amp;gt;&lt;/code&gt;.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getInfo()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(this.info);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Return the last time the client sent a request associated with this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session, as the number of milliseconds since midnight, January 1, 1970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GMT.  Actions that your application takes, such as getting or setting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a value associated with the session, do not affect the access time.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public long getLastAccessedTime() {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return (this.lastAccessedTime);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Manager within which this Session is valid.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Manager getManager()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(this.manager);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Manager within which this Session is valid.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manager The new 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setManager(Manager manager)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this.manager = manager;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maximum time interval, in seconds, between client requests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before the servlet container will invalidate the session.  A negative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time indicates that the session should never time 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an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getMaxInactiveInterval()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(this.maxInactiveInterval);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maximum time interval, in seconds, between client requests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before the servlet container will invalidate the session.  A negative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time indicates that the session should never time 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interval The new maximum interval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setMaxInactiveInterval(int interval)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this.maxInactiveInterval = interval;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  <p:sp>
              <p:nvSpPr>
                <p:cNvPr id="294924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680" y="1056"/>
                  <a:ext cx="432" cy="302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&lt;code&gt;HttpSession&lt;/code&gt; for which this object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is the facade.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 getSession()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((HttpSession) 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 Session Public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Update the accessed time information for this session.  This method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should be called by the context when a request comes in for a particular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session, even if the application does not reference it.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public void access() {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this.lastAccessedTime = this.thisAccessedTime;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this.thisAccessedTime = System.currentTimeMillis();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this.isNew=false;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Perform the internal processing required to invalidate this session,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without triggering an exception if the session has already expired.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expire()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Remove this session from our manager's active sessions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manager).remove(this);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Unbind any objects associated with this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results = new Vector();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attrs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(attrs.hasMoreElements())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attr = (String) attrs.nextElement();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results.addElement(attr);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names = results.elements();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(names.hasMoreElements())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 names.nextElement();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removeAttribute(name);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Mark this session as invalid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setValid(false);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Release all object references, and initialize instance variables, in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preparation for reuse of this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recycle()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Reset the instance variables associated with this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attributes.clear();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creationTime = 0L;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id = null;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lastAccessedTime = 0L;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manager = null;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maxInactiveInterval = -1;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isNew =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isValid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Tell our Manager that this Session has been recycled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manager).recycle(this);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 Session Package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&lt;code&gt;isValid&lt;/code&gt; flag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boolean isValid()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(this.isValid);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&lt;code&gt;isNew&lt;/code&gt; flag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isNew The new value for the &lt;code&gt;isNew&lt;/code&gt; flag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setNew(boolean isNew)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this.isNew = isNew;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&lt;code&gt;isValid&lt;/code&gt; flag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isValid The new value for the &lt;code&gt;isValid&lt;/code&gt; flag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setValid(boolean isValid)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this.isValid = isValid;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 HttpSession Properties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time when this session was created, in milliseconds since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midnight, January 1, 1970 GMT.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long getCreationTime()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(this.creationTime);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session context with which this session is associated.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2.1, this method is deprecated and has no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replacement.  It will be removed in a future version of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Java Servlet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HttpSessionContext getSessionContext()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(sessionContext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sessionContext = new StandardSessionContext();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(sessionContext);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----------------------------------------------HttpSession Public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object bound with the specified name in this session, 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&lt;code&gt;null&lt;/code&gt; if no object is bound with that name.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attribute to be returned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getAttribute(String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(attributes.get(name));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an &lt;code&gt;Enumeration&lt;/code&gt; of &lt;code&gt;String&lt;/code&gt; objects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containing the names of the objects bound to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getAttributeNames()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(attributes.keys());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object bound with the specified name in this session, 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&lt;code&gt;null&lt;/code&gt; if no object is bound with that name.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value to be returned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&lt;code&gt;getAttribute()&lt;/code&gt;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getValue(String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(getAttribute(name));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set of names of objects bound to this session.  If there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are no such objects, a zero-length array is returned.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&lt;code&gt;getAttributeNames()&lt;/code&gt;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String[] getValueNames()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results = new Vector();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attrs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(attrs.hasMoreElements())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attr = (String) attrs.nextElement();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results.addElement(attr);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names[] = new String[results.size()];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 (int i = 0; i &lt; names.length; i++)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names[i] = (String) results.elementAt(i);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(names);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Invalidates this session and unbinds any objects bound to 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an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invalidate()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Cause this session to expire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expire();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&lt;code&gt;true&lt;/code&gt; if the client does not yet know about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session, or if the client chooses not to join the session. 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example, if the server used only cookie-based sessions, and the client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has disabled the use of cookies, then a session would be new on each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request.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boolean isNew()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(this.isNew);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  <p:sp>
              <p:nvSpPr>
                <p:cNvPr id="294925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016" y="1056"/>
                  <a:ext cx="624" cy="288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Bind an object to this session, using the specified name.  If an object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of the same name is already bound to this session, the object 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replaced.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to which the object is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value Object to be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&lt;code&gt;setAttribute()&lt;/code&gt;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putValue(String name, Object value)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setAttribute(name, value);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Remove the object bound with the specified name from this session.  If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 does not have an object bound with this name, this method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does nothing.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&lt;code&gt;valueUnbound()&lt;/code&gt;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object to remove from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removeAttribute(String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synchronized (attributes)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object = attributes.get(name);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(object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return;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attributes.remove(name);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     System.out.println( "Removing attribute " + name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(object instanceof HttpSessionBindingListener)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((HttpSessionBindingListener) object).valueUnbound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(new HttpSessionBindingEvent((HttpSession) this, name));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Remove the object bound with the specified name from this session.  If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 does not have an object bound with this name, this method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does nothing.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&lt;code&gt;valueUnbound()&lt;/code&gt;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object to remove from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&lt;code&gt;removeAttribute()&lt;/code&gt;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removeValue(String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removeAttribute(name);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Bind an object to this session, using the specified name.  If an object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of the same name is already bound to this session, the object 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replaced.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to which the object is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value Object to be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IllegalArgumentException if an attempt is made to add a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non-serializable object in an environment marked distributable.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setAttribute(String name, Object value)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manager.getDistributable() &amp;&amp;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!(value instanceof Serializable))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(sm.getString("standardSession.setAttribute.iae"));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synchronized (attributes)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removeAttribute(name);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attributes.put(name,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(value instanceof HttpSessionBindingListener)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((HttpSessionBindingListener) value).valueBound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(new HttpSessionBindingEvent((HttpSession) this, name));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 HttpSession Private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Read a serialized version of this session object from the specified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object input stream.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&lt;b&gt;IMPLEMENTATION NOTE&lt;/b&gt;:  The reference to the owning 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is not restored by this method, and must be set explicitly.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stream The input stream to read from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ClassNotFoundException if an unknown class is specified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IOException if an input/output error occurs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readObject(ObjectInputStream stream)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throws ClassNotFoundException, IOException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Deserialize the scalar instance variables (except Manager)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creationTime = ((Long) stream.readObject()).longValue();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id = (String) stream.readObject();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lastAccessedTime = ((Long) stream.readObject()).longValue();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maxInactiveInterval = ((Integer) stream.readObject()).intValue();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isNew = ((Boolean) stream.readObject()).booleanValue();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isValid = ((Boolean) stream.readObject()).booleanValue();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Deserialize the attribute count and attribute values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int n = ((Integer) stream.readObject()).intValue();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 (int i = 0; i &lt; n; i++)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 stream.readObject();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value = (Object) stream.readObject();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attributes.put(name,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Write a serialized version of this session object to the specified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object output stream.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&lt;b&gt;IMPLEMENTATION NOTE&lt;/b&gt;:  The owning Manager will not be stored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 the serialized representation of this Session.  After calling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&lt;code&gt;readObject()&lt;/code&gt;, you must set the associated 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explicitly.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&lt;b&gt;IMPLEMENTATION NOTE&lt;/b&gt;:  Any attribute that is not Serializable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will be silently ignored.  If you do not want any such attributes,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be sure the &lt;code&gt;distributable&lt;/code&gt; property of our associated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Manager is set to &lt;code&gt;true&lt;/code&gt;.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stream The output stream to write to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IOException if an input/output error occurs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writeObject(ObjectOutputStream stream) throws IOException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Write the scalar instance variables (except Manager)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Long(creationTime));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stream.writeObject(id);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stream.writeObject(new Long(lastAccessedTime));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Integer(maxInactiveInterval));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Boolean(isNew));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Boolean(isValid));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Accumulate the names of serializable attributes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results = new Vector();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attrs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(attrs.hasMoreElements())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attr = (String) attrs.nextElement();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value = attributes.get(attr);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(value instanceof Serializable)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results.addElement(attr);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Serialize the attribute count and the  attribute values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Integer(results.size()));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names = results.elements();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(names.hasMoreElements())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 names.nextElement();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stream.writeObject(name);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stream.writeObject(attributes.get(name));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crosscut invalidate(StandardSession s): s &amp; (int getMaxInactiveInterval() |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long getCreationTime()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Object getAttribute(String) |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Enumeration getAttributeNames()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String[] getValueNames()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void invalidate()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boolean isNew()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void removeAttribute(String)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void setAttribute(String, Object));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static advice(StandardSession s): invalidate(s)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before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(!s.isValid())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throw new IllegalStateException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(s.sm.getString("standardSession."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+ thisJoinPoint.methodName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+ ".ise"));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// -------------------------------------------------------------- Private Class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class is a dummy implementation of the &lt;code&gt;HttpSessionContext&lt;/code&gt;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interface, to conform to the requirement that such an object be returned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when &lt;code&gt;HttpSession.getSessionContext()&lt;/code&gt; is called.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@deprecated As of Java Servlet API 2.1 with no replacement. 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interface will be removed in a future version of this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final class StandardSessionContext implements HttpSessionContext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Vector dummy = new Vector();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session identifiers of all sessions defined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within this context.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Java Servlet API 2.1 with no replacement.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This method must return an empty &lt;code&gt;Enumeration&lt;/code&gt;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and will be removed in a future version of the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getIds()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(dummy.elements());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&lt;code&gt;HttpSession&lt;/code&gt; associated with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specified session identifier.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id Session identifier for which to look up a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Java Servlet API 2.1 with no replacement.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This method must return null and will be removed in a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future version of the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 getSession(String id)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(null);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</p:txBody>
            </p:sp>
          </p:grpSp>
          <p:sp>
            <p:nvSpPr>
              <p:cNvPr id="294926" name="Text Box 14"/>
              <p:cNvSpPr txBox="1">
                <a:spLocks noChangeArrowheads="1"/>
              </p:cNvSpPr>
              <p:nvPr/>
            </p:nvSpPr>
            <p:spPr bwMode="auto">
              <a:xfrm>
                <a:off x="1644" y="912"/>
                <a:ext cx="744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StandardSession</a:t>
                </a:r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>
              <a:off x="3696" y="1775"/>
              <a:ext cx="960" cy="2497"/>
              <a:chOff x="3864" y="1008"/>
              <a:chExt cx="960" cy="2497"/>
            </a:xfrm>
          </p:grpSpPr>
          <p:grpSp>
            <p:nvGrpSpPr>
              <p:cNvPr id="8" name="Group 16"/>
              <p:cNvGrpSpPr>
                <a:grpSpLocks/>
              </p:cNvGrpSpPr>
              <p:nvPr/>
            </p:nvGrpSpPr>
            <p:grpSpPr bwMode="auto">
              <a:xfrm>
                <a:off x="3864" y="1152"/>
                <a:ext cx="960" cy="2353"/>
                <a:chOff x="3840" y="1152"/>
                <a:chExt cx="960" cy="2353"/>
              </a:xfrm>
            </p:grpSpPr>
            <p:sp>
              <p:nvSpPr>
                <p:cNvPr id="294929" name="Rectangle 17"/>
                <p:cNvSpPr>
                  <a:spLocks noChangeArrowheads="1"/>
                </p:cNvSpPr>
                <p:nvPr/>
              </p:nvSpPr>
              <p:spPr bwMode="auto">
                <a:xfrm>
                  <a:off x="3840" y="1152"/>
                  <a:ext cx="511" cy="1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java.io.IOException;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java.util.Enumeration;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java.util.Hashtable;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java.util.Vector;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org.apache.tomcat.catalina.*;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javax.servlet.http.Cookie;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org.w3c.dom.NamedNodeMap;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org.w3c.dom.Node;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Standard implementation of the &lt;b&gt;Manager&lt;/b&gt; interface that provides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no session persistence or distributable capabilities, but does support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an optional, configurable, maximum number of active sessions allowed.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Lifecycle configuration of this component assumes an XML node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 the following format: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&amp;lt;Manager className="org.apache.tomcat.session.StandardManager"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       checkInterval="60" maxActiveSessions="-1"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       maxInactiveInterval="-1" /&gt;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where you can adjust the following parameters, with default values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 square brackets: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&lt;ul&gt;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&lt;li&gt;&lt;b&gt;checkInterval&lt;/b&gt; - The interval (in seconds) between background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thread checks for expired sessions.  [60]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&lt;li&gt;&lt;b&gt;maxActiveSessions&lt;/b&gt; - The maximum number of sessions allowed to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be active at once, or -1 for no limit.  [-1]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&lt;li&gt;&lt;b&gt;maxInactiveInterval&lt;/b&gt; - The default maximum number of seconds of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inactivity before which the servlet container is allowed to time out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a session, or -1 for no limit.  This value should be overridden from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the default session timeout specified in the web application deployment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descriptor, if any.  [-1]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&lt;/ul&gt;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@version $Revision: 1.1.1.1 $ $Date: 2000/05/02 21:28:30 $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final class StandardManager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extends ManagerBase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implements Lifecycle, Runnable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Instance Variables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interval (in seconds) between checks for expired sessions.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int checkInterval = 60;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Has this component been configured yet?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configured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descriptive information about this implementation.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final String info = "StandardManager/1.0";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maximum number of active Sessions allowed, or -1 for no limit.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protected int maxActiveSessions = -1;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string manager for this package.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Has this component been started yet?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started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background thread.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Thread thread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background thread completion semaphore.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threadDone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Name to register for the background thread.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threadName = "StandardManager";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------------------------------------------------------------- Properties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check interval (in seconds) for this Manager.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getCheckInterval()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(this.checkInterval);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check interval (in seconds) for this Manager.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checkInterval The new check interval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setCheckInterval(int checkInterval)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this.checkInterval = checkInterval;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descriptive information about this Manager implementation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corresponding version number, in the format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&lt;code&gt;&amp;lt;description&amp;gt;/&amp;lt;version&amp;gt;&lt;/code&gt;.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getInfo()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(this.info);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maximum number of active Sessions allowed, or -1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no limit.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getMaxActiveSessions()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(this.maxActiveSessions);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maximum number of actives Sessions allowed, or -1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no limit.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max The new maximum number of sessions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setMaxActiveSessions(int max)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this.maxActiveSessions = max;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 Public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Construct and return a new session object, based on the default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settings specified by this Manager's properties.  The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id will be assigned by this method, and available via the getId()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method of the returned session.  If a new session cannot be created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for any reason, return &lt;code&gt;null&lt;/code&gt;.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a new session cannot be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instantiated for any reason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Session createSession()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((maxActiveSessions &gt;= 0) &amp;&amp;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(sessions.size() &gt;= maxActiveSessions))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(sm.getString("standardManager.createSession.ise"));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(super.createSession());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  <p:sp>
              <p:nvSpPr>
                <p:cNvPr id="294930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4272" y="1152"/>
                  <a:ext cx="528" cy="235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 Lifecycle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Configure this component, based on the specified configuration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parameters.  This method should be called immediately after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component instance is created, and before &lt;code&gt;start()&lt;/code&gt;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is called.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parameters Configuration parameters for this component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(&lt;B&gt;FIXME: What object type should this really be?)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already been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configured and/or started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LifecycleException if this component detects a fatal error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 the configuration parameters it was given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configure(Node parameters)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throws LifecycleException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Validate and update our current component state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(configured)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(sm.getString("standardManager.alreadyConfigured"));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configured =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(parameters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Parse and process our configuration parameters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(!("Manager".equals(parameters.getNodeName())))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NamedNodeMap attributes = parameters.getAttributes();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node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= attributes.getNamedItem("checkInterval");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(node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setCheckInterval(Integer.parseInt(node.getNodeValue()));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 catch (Throwable 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;       // XXX - Throw exception?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= attributes.getNamedItem("maxActiveSessions");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(node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setMaxActiveSessions(Integer.parseInt(node.getNodeValue()));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 catch (Throwable 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;       // XXX - Throw exception?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= attributes.getNamedItem("maxInactiveInterval");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(node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setMaxInactiveInterval(Integer.parseInt(node.getNodeValue()));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 catch (Throwable 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;       // XXX - Throw exception?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Prepare for the beginning of active use of the public methods of this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component.  This method should be called after &lt;code&gt;configure()&lt;/code&gt;,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and before any of the public methods of the component are utilized.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not yet been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configured (if required for this component)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already been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started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LifecycleException if this component detects a fatal error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that prevents this component from being used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start() throws LifecycleException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Validate and update our current component state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(!configured)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(sm.getString("standardManager.notConfigured"));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(started)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(sm.getString("standardManager.alreadyStarted"));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started = true;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Start the background reaper thread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threadStart();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Gracefully terminate the active use of the public methods of this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component.  This method should be the last one called on a given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instance of this component.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not been started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already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been stopped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LifecycleException if this component detects a fatal error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that needs to be reported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stop() throws LifecycleException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Validate and update our current component state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(!started)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(sm.getString("standardManager.notStarted"));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started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Stop the background reaper thread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threadStop();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Expire all active sessions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 sessions[] = findSessions();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 (int i = 0; i &lt; sessions.length; i++)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StandardSession session = (StandardSession) sessions[i];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(!session.isValid())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continue;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session.expire();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 Private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Invalidate all sessions that have expired.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private void processExpires() {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long timeNow = System.currentTimeMillis();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Session sessions[] = findSessions();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for (int i = 0; i &lt; sessions.length; i++)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StandardSession session = (StandardSession) sessions[i];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if (!session.isValid())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continue;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int maxInactiveInterval = session.getMaxInactiveInterval();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if (maxInactiveInterval &lt; 0)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continue;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int timeIdle = // Truncate, do not round up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(int) ((timeNow - session.getLastAccessedTime()) / 1000L);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if (timeIdle &gt;= maxInactiveInterval)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session.expire();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Sleep for the duration specified by the &lt;code&gt;checkInterval&lt;/code&gt;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property.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threadSleep()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Thread.sleep(checkInterval * 1000L);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catch (InterruptedException 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Start the background thread that will periodically check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 timeouts.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threadStart()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(thread !=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threadDone = false;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 = new Thread(this, threadName);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thread.setDaemon(true);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thread.start();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Stop the background thread that is periodically checking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 timeouts.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threadStop()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(thread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threadDone =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thread.interrupt();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thread.join();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catch (InterruptedException 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 Background Thread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background thread that checks for session timeouts and shutdown.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run()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Loop until the termination semaphore is set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(!threadDone)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threadSleep();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processExpires();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</p:txBody>
            </p:sp>
          </p:grpSp>
          <p:sp>
            <p:nvSpPr>
              <p:cNvPr id="294931" name="Text Box 19"/>
              <p:cNvSpPr txBox="1">
                <a:spLocks noChangeArrowheads="1"/>
              </p:cNvSpPr>
              <p:nvPr/>
            </p:nvSpPr>
            <p:spPr bwMode="auto">
              <a:xfrm>
                <a:off x="3960" y="1008"/>
                <a:ext cx="770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StandardManager</a:t>
                </a:r>
              </a:p>
            </p:txBody>
          </p:sp>
        </p:grpSp>
        <p:grpSp>
          <p:nvGrpSpPr>
            <p:cNvPr id="9" name="Group 20"/>
            <p:cNvGrpSpPr>
              <a:grpSpLocks/>
            </p:cNvGrpSpPr>
            <p:nvPr/>
          </p:nvGrpSpPr>
          <p:grpSpPr bwMode="auto">
            <a:xfrm>
              <a:off x="4704" y="1775"/>
              <a:ext cx="1008" cy="1322"/>
              <a:chOff x="4656" y="1056"/>
              <a:chExt cx="1008" cy="1322"/>
            </a:xfrm>
          </p:grpSpPr>
          <p:sp>
            <p:nvSpPr>
              <p:cNvPr id="294933" name="Text Box 21"/>
              <p:cNvSpPr txBox="1">
                <a:spLocks noChangeArrowheads="1"/>
              </p:cNvSpPr>
              <p:nvPr/>
            </p:nvSpPr>
            <p:spPr bwMode="auto">
              <a:xfrm>
                <a:off x="4656" y="1056"/>
                <a:ext cx="1008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StandardSessionManager</a:t>
                </a:r>
              </a:p>
            </p:txBody>
          </p:sp>
          <p:grpSp>
            <p:nvGrpSpPr>
              <p:cNvPr id="10" name="Group 22"/>
              <p:cNvGrpSpPr>
                <a:grpSpLocks/>
              </p:cNvGrpSpPr>
              <p:nvPr/>
            </p:nvGrpSpPr>
            <p:grpSpPr bwMode="auto">
              <a:xfrm>
                <a:off x="4752" y="1200"/>
                <a:ext cx="816" cy="1178"/>
                <a:chOff x="4752" y="1200"/>
                <a:chExt cx="816" cy="1178"/>
              </a:xfrm>
            </p:grpSpPr>
            <p:sp>
              <p:nvSpPr>
                <p:cNvPr id="294935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4752" y="1200"/>
                  <a:ext cx="480" cy="116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java.io.IOException;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javax.servlet.http.Cookie;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javax.servlet.http.HttpSession;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org.apache.tomcat.catalina.*;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org.apache.tomcat.core.Context;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org.apache.tomcat.core.Request;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org.apache.tomcat.core.Response;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org.apache.tomcat.core.SessionManager;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org.apache.tomcat.util.SessionUtil;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Specialized implementation of org.apache.tomcat.core.SessionManager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that adapts to the new component-based Manager implementation.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XXX - At present, use of &lt;code&gt;StandardManager&lt;/code&gt; is hard coded,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and lifecycle configuration is not supported.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&lt;b&gt;IMPLEMENTATION NOTE&lt;/b&gt;:  Once we commit to the new Manager/Session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paradigm, I would suggest moving the logic implemented here back into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the core level.  The Tomcat.Next "Manager" interface acts more like a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collection class, and has minimal knowledge of the detailed request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processing semantics of handling sessions.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XXX - At present, there is no way (via the SessionManager interface) for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a Context to tell the Manager that we create what the default session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timeout for this web application (specified in the deployment descriptor)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should be.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public final class StandardSessionManager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implements SessionManager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----------------------------------------------------------- Constructors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Create a new SessionManager that adapts to the corresponding Manager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implementation.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StandardSessionManager()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manager = new StandardManager();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if (manager instanceof Lifecycle)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((Lifecycle) manager).configure(null);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((Lifecycle) manager).start();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 catch (LifecycleException 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throw new IllegalStateException("" + e);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Instance Variables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The Manager implementation we are actually using.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private Manager manager = null;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4936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5088" y="1200"/>
                  <a:ext cx="480" cy="117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// --------------------------------------------------------- Public Methods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</a:t>
                  </a:r>
                  <a:r>
                    <a:rPr lang="en-US" sz="100" b="1">
                      <a:solidFill>
                        <a:schemeClr val="folHlink"/>
                      </a:solidFill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Mark the specified session's last accessed time.  This should be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called for each request by a RequestInterceptor.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 @param session The session to be marked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public void accessed(Context ctx, Request req, String id)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HttpSession session=findSession(ctx, id);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if( session == null) return;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 (session instanceof Session)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((Session) session).access();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cache the HttpSession - avoid another find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req.setSession( session 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// XXX should we throw exception or just return null ??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HttpSession findSession( Context ctx, String id 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try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Session session = manager.findSession(id);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if(session!=null)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return session.getSession();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 catch (IOException 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return (null);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HttpSession createSession(Context ctx)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return  manager.createSession().getSession();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Remove all sessions because our associated Context is being shut down.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@param ctx The context that is being shut down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void removeSessions(Context ctx)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XXX XXX a manager may be shared by multiple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contexts, we just want to remove the sessions of ctx!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The manager will still run after that ( i.e. keep database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connection open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if (manager instanceof Lifecycle)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((Lifecycle) manager).stop();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 catch (LifecycleException 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throw new IllegalStateException("" + e);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Used by context to configure the session manager's inactivity timeout.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The SessionManager may have some default session time out, the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Context on the other hand has it's timeout set by the deployment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descriptor (web.xml). This method lets the Context conforgure the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session manager according to this value.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@param minutes The session inactivity timeout in minutes.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void setSessionTimeOut(int minutes)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if(-1 != minutes)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// The manager works with seconds...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manager.setMaxInactiveInterval(minutes * 60);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  <p:grpSp>
          <p:nvGrpSpPr>
            <p:cNvPr id="11" name="Group 25"/>
            <p:cNvGrpSpPr>
              <a:grpSpLocks/>
            </p:cNvGrpSpPr>
            <p:nvPr/>
          </p:nvGrpSpPr>
          <p:grpSpPr bwMode="auto">
            <a:xfrm>
              <a:off x="2693" y="3119"/>
              <a:ext cx="946" cy="932"/>
              <a:chOff x="4710" y="2428"/>
              <a:chExt cx="946" cy="932"/>
            </a:xfrm>
          </p:grpSpPr>
          <p:sp>
            <p:nvSpPr>
              <p:cNvPr id="294938" name="Text Box 26"/>
              <p:cNvSpPr txBox="1">
                <a:spLocks noChangeArrowheads="1"/>
              </p:cNvSpPr>
              <p:nvPr/>
            </p:nvSpPr>
            <p:spPr bwMode="auto">
              <a:xfrm>
                <a:off x="4724" y="2428"/>
                <a:ext cx="917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ServerSessionManager</a:t>
                </a:r>
              </a:p>
            </p:txBody>
          </p:sp>
          <p:grpSp>
            <p:nvGrpSpPr>
              <p:cNvPr id="12" name="Group 27"/>
              <p:cNvGrpSpPr>
                <a:grpSpLocks/>
              </p:cNvGrpSpPr>
              <p:nvPr/>
            </p:nvGrpSpPr>
            <p:grpSpPr bwMode="auto">
              <a:xfrm>
                <a:off x="4710" y="2572"/>
                <a:ext cx="946" cy="788"/>
                <a:chOff x="4716" y="2572"/>
                <a:chExt cx="946" cy="788"/>
              </a:xfrm>
            </p:grpSpPr>
            <p:sp>
              <p:nvSpPr>
                <p:cNvPr id="294940" name="Rectangle 28"/>
                <p:cNvSpPr>
                  <a:spLocks noChangeArrowheads="1"/>
                </p:cNvSpPr>
                <p:nvPr/>
              </p:nvSpPr>
              <p:spPr bwMode="auto">
                <a:xfrm>
                  <a:off x="4716" y="2572"/>
                  <a:ext cx="521" cy="7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Duncan Davidson [duncan@eng.sun.com]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Jason Hunter [jch@eng.sun.com]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Todd [gonzo@eng.sun.com]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ServerSessionManager implements SessionManager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ServerSessionManager manager; // = new ServerSessionManager();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protected int inactiveInterval = -1;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static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manager = new ServerSessionManager();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static ServerSessionManager getManager()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sessions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Reaper reaper;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ServerSessionManager()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reaper = Reaper.getReaper();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reaper.setServerSessionManager(this);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reaper.start();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public void accessed( Context ctx, Request req, String id 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ApplicationSession apS=(ApplicationSession)findSession( ctx, id);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if( apS==null) return;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ServerSession servS=apS.getServerSession();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servS.accessed();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apS.accessed();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cache it - no need to compute it again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req.setSession( apS 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 createSession(Context ctx)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sessionId = SessionIdGenerator.generateId();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ServerSession session = new ServerSession(sessionId);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sessions.put(sessionId, session);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if(-1 != inactiveInterval)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session.setMaxInactiveInterval(inactiveInterval);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session.getApplicationSession( ctx, true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 findSession(Context ctx, String 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ServerSession sSession=(ServerSession)sessions.get(id);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if(sSession==null) return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sSession.getApplicationSession(ctx, false);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4941" name="Rectangle 29"/>
                <p:cNvSpPr>
                  <a:spLocks noChangeArrowheads="1"/>
                </p:cNvSpPr>
                <p:nvPr/>
              </p:nvSpPr>
              <p:spPr bwMode="auto">
                <a:xfrm>
                  <a:off x="5161" y="2572"/>
                  <a:ext cx="501" cy="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// XXX</a:t>
                  </a: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sync'd for safty -- no other thread should be getting something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from this while we are reaping. This isn't the most optimal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solution for this, but we'll determine something else later.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synchronized void reap()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ServerSession session = (ServerSession)sessions.get(key);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session.reap();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session.validate();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synchronized void removeSession(ServerSession session)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id = session.getId();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session.invalidate();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sessions.remove(id);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removeSessions(Context context)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ServerSession session = (ServerSession)sessions.get(key);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session.getApplicationSession(context, false);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(appSession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appSession.invalidate();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Used by context to configure the session manager's inactivity timeout.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SessionManager may have some default session time out,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Context on the other hand has it's timeout set by the deployment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descriptor (web.xml). This method lets the Context conforgure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 manager according to this value.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minutes The session inactivity timeout in minutes.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setSessionTimeOut(int minutes)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if(-1 != minutes)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The manager works with seconds...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inactiveInterval = (minutes * 60);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  <p:grpSp>
          <p:nvGrpSpPr>
            <p:cNvPr id="13" name="Group 30"/>
            <p:cNvGrpSpPr>
              <a:grpSpLocks/>
            </p:cNvGrpSpPr>
            <p:nvPr/>
          </p:nvGrpSpPr>
          <p:grpSpPr bwMode="auto">
            <a:xfrm>
              <a:off x="2688" y="1775"/>
              <a:ext cx="956" cy="1244"/>
              <a:chOff x="2544" y="912"/>
              <a:chExt cx="956" cy="1244"/>
            </a:xfrm>
          </p:grpSpPr>
          <p:sp>
            <p:nvSpPr>
              <p:cNvPr id="294943" name="Text Box 31"/>
              <p:cNvSpPr txBox="1">
                <a:spLocks noChangeArrowheads="1"/>
              </p:cNvSpPr>
              <p:nvPr/>
            </p:nvSpPr>
            <p:spPr bwMode="auto">
              <a:xfrm>
                <a:off x="2625" y="912"/>
                <a:ext cx="795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SessionInterceptor</a:t>
                </a:r>
              </a:p>
            </p:txBody>
          </p:sp>
          <p:grpSp>
            <p:nvGrpSpPr>
              <p:cNvPr id="14" name="Group 32"/>
              <p:cNvGrpSpPr>
                <a:grpSpLocks/>
              </p:cNvGrpSpPr>
              <p:nvPr/>
            </p:nvGrpSpPr>
            <p:grpSpPr bwMode="auto">
              <a:xfrm>
                <a:off x="2544" y="1008"/>
                <a:ext cx="956" cy="1148"/>
                <a:chOff x="2544" y="1008"/>
                <a:chExt cx="956" cy="1148"/>
              </a:xfrm>
            </p:grpSpPr>
            <p:sp>
              <p:nvSpPr>
                <p:cNvPr id="294945" name="Rectangle 33"/>
                <p:cNvSpPr>
                  <a:spLocks noChangeArrowheads="1"/>
                </p:cNvSpPr>
                <p:nvPr/>
              </p:nvSpPr>
              <p:spPr bwMode="auto">
                <a:xfrm>
                  <a:off x="2544" y="1008"/>
                  <a:ext cx="556" cy="1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org.apache.tomcat.request;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Will process the request and determine the session Id, and set it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 the Request.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It also marks the session as accessed.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implementation only handles Cookies sessions, please extend 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add new interceptors for other methods.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SessionInterceptor extends  BaseInterceptor implements RequestInterceptor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GS, separates the session id from the jvm route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static final char SESSIONID_ROUTE_SEP = '.';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int debug=0;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ContextManager cm;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SessionInterceptor()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setDebug( int i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System.out.println("Set debug to " + i);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debug=i;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setContextManager( ContextManager cm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this.cm=cm;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requestMap(Request request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sessionId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 cookies[]=request.getCookies(); // assert !=null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for( int i=0; i&lt;cookies.length; i++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Cookie cookie = cookies[i];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(cookie.getName().equals("JSESSIONID"))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sessionId = cookie.getValue();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sessionId=validateSessionId(request, 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if (sessionId!=null){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request.setRequestedSessionIdFromCookie(true);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sig=";jsessionid=";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int foundAt=-1;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debug&gt;0 ) cm.log(" XXX RURI=" + request.getRequestURI());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((foundAt=request.getRequestURI().indexOf(sig))!=-1){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sessionId=request.getRequestURI().substring(foundAt+sig.length());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rewrite URL, do I need to do anything more?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request.setRequestURI(request.getRequestURI().substring(0, foundAt));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sessionId=validateSessionId(request, 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(sessionId!=null){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request.setRequestedSessionIdFromURL(true);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XXX what is the correct behavior if the session is invalid 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We may still set it and just return session invalid.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 Validate and fix the session id. If the session is not valid return null.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It will also clean up the session from load-balancing strings.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@return sessionId, or null if not valid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validateSessionId(Request request, String sessionId){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GS, We piggyback the JVM id on top of the session cookie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Separate them ...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debug&gt;0 ) cm.log(" Orig sessionId  " + sessionId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(null != sessionId)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int idex = sessionId.lastIndexOf(SESSIONID_ROUTE_SEP);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if(idex &gt; 0)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sessionId = sessionId.substring(0, idex);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(sessionId != null &amp;&amp; sessionId.length()!=0)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GS, We are in a problem here, we may actually get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multiple Session cookies (one for the root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context and one for the real context... or old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cookie. We must check for validity in the current context.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Context ctx=request.getContext();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SessionManager sM = ctx.getSessionManager();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if(null != sM.findSession(ctx, sessionId))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sM.accessed(ctx, request, sessionId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request.setRequestedSessionId(sessionId);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if( debug&gt;0 ) cm.log(" Final session id " + sessionId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return sessionId;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null;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4946" name="Rectangle 34"/>
                <p:cNvSpPr>
                  <a:spLocks noChangeArrowheads="1"/>
                </p:cNvSpPr>
                <p:nvPr/>
              </p:nvSpPr>
              <p:spPr bwMode="auto">
                <a:xfrm>
                  <a:off x="2999" y="1008"/>
                  <a:ext cx="501" cy="5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beforeBody( Request rrequest, Response response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reqSessionId = response.getSessionId();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debug&gt;0 ) cm.log("Before Body " + reqSessionId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reqSessionId==null)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0;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GS, set the path attribute to the cookie. This way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multiple session cookies can be used, one for each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context.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sessionPath = rrequest.getContext().getPath();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if(sessionPath.length() == 0)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sessionPath = "/";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GS, piggyback the jvm route on the session 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if(!sessionPath.equals("/"))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jvmRoute = rrequest.getJvmRoute();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if(null != jvmRoute)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reqSessionId = reqSessionId + SESSIONID_ROUTE_SEP + jvmRoute;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 cookie = new Cookie("JSESSIONID",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reqSessionId);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cookie.setMaxAge(-1);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cookie.setPath(sessionPath);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cookie.setVersion(1);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response.addHeader( CookieTools.getCookieHeaderName(cookie),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CookieTools.getCookieHeaderValue(cookie));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cookie.setVersion(0);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response.addHeader( CookieTools.getCookieHeaderName(cookie),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CookieTools.getCookieHeaderValue(cookie));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 Notification of context shutdown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contextShutdown( Context ctx 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throws TomcatException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ctx.getDebug() &gt; 0 ) ctx.log("Removing sessions from " + ctx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ctx.getSessionManager().removeSessions(ctx);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  <p:grpSp>
          <p:nvGrpSpPr>
            <p:cNvPr id="15" name="Group 35"/>
            <p:cNvGrpSpPr>
              <a:grpSpLocks/>
            </p:cNvGrpSpPr>
            <p:nvPr/>
          </p:nvGrpSpPr>
          <p:grpSpPr bwMode="auto">
            <a:xfrm>
              <a:off x="425" y="3024"/>
              <a:ext cx="858" cy="1072"/>
              <a:chOff x="425" y="3024"/>
              <a:chExt cx="858" cy="1072"/>
            </a:xfrm>
          </p:grpSpPr>
          <p:sp>
            <p:nvSpPr>
              <p:cNvPr id="294948" name="Text Box 36"/>
              <p:cNvSpPr txBox="1">
                <a:spLocks noChangeArrowheads="1"/>
              </p:cNvSpPr>
              <p:nvPr/>
            </p:nvSpPr>
            <p:spPr bwMode="auto">
              <a:xfrm>
                <a:off x="566" y="3024"/>
                <a:ext cx="576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800" b="1">
                    <a:latin typeface="Arial" charset="0"/>
                  </a:rPr>
                  <a:t>ServerSession</a:t>
                </a:r>
              </a:p>
            </p:txBody>
          </p:sp>
          <p:grpSp>
            <p:nvGrpSpPr>
              <p:cNvPr id="16" name="Group 37"/>
              <p:cNvGrpSpPr>
                <a:grpSpLocks/>
              </p:cNvGrpSpPr>
              <p:nvPr/>
            </p:nvGrpSpPr>
            <p:grpSpPr bwMode="auto">
              <a:xfrm>
                <a:off x="425" y="3168"/>
                <a:ext cx="858" cy="928"/>
                <a:chOff x="425" y="3168"/>
                <a:chExt cx="858" cy="928"/>
              </a:xfrm>
            </p:grpSpPr>
            <p:sp>
              <p:nvSpPr>
                <p:cNvPr id="294950" name="Rectangle 38"/>
                <p:cNvSpPr>
                  <a:spLocks noChangeArrowheads="1"/>
                </p:cNvSpPr>
                <p:nvPr/>
              </p:nvSpPr>
              <p:spPr bwMode="auto">
                <a:xfrm>
                  <a:off x="425" y="3168"/>
                  <a:ext cx="466" cy="9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Core implementation of a server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Duncan Davidson [duncan@eng.sun.com]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Todd [gonzo@eng.sun.com]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ServerSession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values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appSessions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creationTime = System.currentTimeMillis();;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thisAccessTime = creationTime;</a:t>
                  </a:r>
                </a:p>
                <a:p>
                  <a:pPr algn="l" eaLnBrk="0" hangingPunct="0"/>
                  <a:r>
                    <a:rPr lang="en-US" sz="100" b="1">
                      <a:solidFill>
                        <a:schemeClr val="folHlink"/>
                      </a:solidFill>
                      <a:latin typeface="Courier New" pitchFamily="49" charset="0"/>
                    </a:rPr>
                    <a:t>    private long lastAccessed = creationTime;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int inactiveInterval = -1;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ServerSession(String 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this.id =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getId()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long getCreationTime()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creationTime;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solidFill>
                        <a:schemeClr val="folHlink"/>
                      </a:solidFill>
                      <a:latin typeface="Courier New" pitchFamily="49" charset="0"/>
                    </a:rPr>
                    <a:t>    public long getLastAccessedTime() {</a:t>
                  </a:r>
                </a:p>
                <a:p>
                  <a:pPr algn="l" eaLnBrk="0" hangingPunct="0"/>
                  <a:r>
                    <a:rPr lang="en-US" sz="100" b="1">
                      <a:solidFill>
                        <a:schemeClr val="folHlink"/>
                      </a:solidFill>
                      <a:latin typeface="Courier New" pitchFamily="49" charset="0"/>
                    </a:rPr>
                    <a:t>        return lastAccessed;</a:t>
                  </a:r>
                </a:p>
                <a:p>
                  <a:pPr algn="l" eaLnBrk="0" hangingPunct="0"/>
                  <a:r>
                    <a:rPr lang="en-US" sz="100" b="1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ApplicationSession getApplicationSession(Context context,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boolean create)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(ApplicationSession)appSessions.get(context);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(appSession == null &amp;&amp; create)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XXX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sync to ensure valid?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 = new ApplicationSession(id, this, context);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appSessions.put(context, appSession);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XXX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make sure that we haven't gone over the end of our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inactive interval -- if so, invalidate and create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a new appSession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appSession;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removeApplicationSession(Context context)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appSessions.remove(context);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Called by context when request comes in so that accesses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inactivities can be dealt with accordingly.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void accessed()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set last accessed to thisAccessTime as it will be left over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from the previous access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lastAccessed = thisAccessTime;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thisAccessTime = System.currentTimeMillis();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validate()</a:t>
                  </a:r>
                </a:p>
              </p:txBody>
            </p:sp>
            <p:sp>
              <p:nvSpPr>
                <p:cNvPr id="294951" name="Rectangle 39"/>
                <p:cNvSpPr>
                  <a:spLocks noChangeArrowheads="1"/>
                </p:cNvSpPr>
                <p:nvPr/>
              </p:nvSpPr>
              <p:spPr bwMode="auto">
                <a:xfrm>
                  <a:off x="807" y="3168"/>
                  <a:ext cx="476" cy="9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void validate()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if we have an inactive interval, check to see if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// we've exceeded it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if (inactiveInterval != -1)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int thisInterval =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(int)(System.currentTimeMillis() - lastAccessed) / 1000;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if (thisInterval &gt; inactiveInterval) {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invalidate();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ServerSessionManager ssm =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    ServerSessionManager.getManager();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    ssm.removeSession(this);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 u="sng">
                      <a:solidFill>
                        <a:schemeClr val="folHlink"/>
                      </a:solidFill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synchronized void invalidate()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appSessions.keys();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(ApplicationSession)appSessions.get(key);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appSession.invalidate();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putValue(String name, Object value)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sm.getString("serverSession.value.iae");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removeValue(name);  // remove any existing binding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sm.getString("serverSession.value.iae");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values.get(name);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getValueNames()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values.keys();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values.remove(name);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setMaxInactiveInterval(int interval)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inactiveInterval = 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getMaxInactiveInterval()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inactiveInterval;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    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XXX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sync'd for safty -- no other thread should be getting something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from this while we are reaping. This isn't the most optimal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solution for this, but we'll determine something else later.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synchronized void reap()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appSessions.keys();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(ApplicationSession)appSessions.get(key);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appSession.validate();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</p:grpSp>
      <p:grpSp>
        <p:nvGrpSpPr>
          <p:cNvPr id="17" name="Group 40"/>
          <p:cNvGrpSpPr>
            <a:grpSpLocks/>
          </p:cNvGrpSpPr>
          <p:nvPr/>
        </p:nvGrpSpPr>
        <p:grpSpPr bwMode="auto">
          <a:xfrm>
            <a:off x="1371600" y="2590800"/>
            <a:ext cx="6858000" cy="3124200"/>
            <a:chOff x="864" y="1632"/>
            <a:chExt cx="4320" cy="1968"/>
          </a:xfrm>
        </p:grpSpPr>
        <p:sp>
          <p:nvSpPr>
            <p:cNvPr id="294953" name="Line 41"/>
            <p:cNvSpPr>
              <a:spLocks noChangeShapeType="1"/>
            </p:cNvSpPr>
            <p:nvPr/>
          </p:nvSpPr>
          <p:spPr bwMode="auto">
            <a:xfrm flipV="1">
              <a:off x="864" y="1632"/>
              <a:ext cx="2064" cy="72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94954" name="Line 42"/>
            <p:cNvSpPr>
              <a:spLocks noChangeShapeType="1"/>
            </p:cNvSpPr>
            <p:nvPr/>
          </p:nvSpPr>
          <p:spPr bwMode="auto">
            <a:xfrm flipV="1">
              <a:off x="2352" y="1824"/>
              <a:ext cx="816" cy="576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94955" name="Line 43"/>
            <p:cNvSpPr>
              <a:spLocks noChangeShapeType="1"/>
            </p:cNvSpPr>
            <p:nvPr/>
          </p:nvSpPr>
          <p:spPr bwMode="auto">
            <a:xfrm flipV="1">
              <a:off x="2928" y="1920"/>
              <a:ext cx="672" cy="168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94956" name="Line 44"/>
            <p:cNvSpPr>
              <a:spLocks noChangeShapeType="1"/>
            </p:cNvSpPr>
            <p:nvPr/>
          </p:nvSpPr>
          <p:spPr bwMode="auto">
            <a:xfrm flipH="1" flipV="1">
              <a:off x="4368" y="1920"/>
              <a:ext cx="48" cy="1296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94957" name="Line 45"/>
            <p:cNvSpPr>
              <a:spLocks noChangeShapeType="1"/>
            </p:cNvSpPr>
            <p:nvPr/>
          </p:nvSpPr>
          <p:spPr bwMode="auto">
            <a:xfrm flipH="1" flipV="1">
              <a:off x="4896" y="1824"/>
              <a:ext cx="288" cy="144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94958" name="Line 46"/>
            <p:cNvSpPr>
              <a:spLocks noChangeShapeType="1"/>
            </p:cNvSpPr>
            <p:nvPr/>
          </p:nvSpPr>
          <p:spPr bwMode="auto">
            <a:xfrm flipV="1">
              <a:off x="1728" y="1920"/>
              <a:ext cx="1632" cy="144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8" name="Group 47"/>
          <p:cNvGrpSpPr>
            <a:grpSpLocks/>
          </p:cNvGrpSpPr>
          <p:nvPr/>
        </p:nvGrpSpPr>
        <p:grpSpPr bwMode="auto">
          <a:xfrm>
            <a:off x="669925" y="1447800"/>
            <a:ext cx="8397875" cy="5105400"/>
            <a:chOff x="422" y="912"/>
            <a:chExt cx="5290" cy="3216"/>
          </a:xfrm>
        </p:grpSpPr>
        <p:grpSp>
          <p:nvGrpSpPr>
            <p:cNvPr id="19" name="Group 48"/>
            <p:cNvGrpSpPr>
              <a:grpSpLocks/>
            </p:cNvGrpSpPr>
            <p:nvPr/>
          </p:nvGrpSpPr>
          <p:grpSpPr bwMode="auto">
            <a:xfrm>
              <a:off x="462" y="912"/>
              <a:ext cx="5250" cy="3216"/>
              <a:chOff x="462" y="912"/>
              <a:chExt cx="5250" cy="3216"/>
            </a:xfrm>
          </p:grpSpPr>
          <p:sp useBgFill="1">
            <p:nvSpPr>
              <p:cNvPr id="294961" name="Rectangle 49"/>
              <p:cNvSpPr>
                <a:spLocks noChangeArrowheads="1"/>
              </p:cNvSpPr>
              <p:nvPr/>
            </p:nvSpPr>
            <p:spPr bwMode="auto">
              <a:xfrm>
                <a:off x="462" y="912"/>
                <a:ext cx="4338" cy="3216"/>
              </a:xfrm>
              <a:prstGeom prst="rect">
                <a:avLst/>
              </a:prstGeom>
              <a:ln w="12700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 useBgFill="1">
            <p:nvSpPr>
              <p:cNvPr id="294962" name="Rectangle 50"/>
              <p:cNvSpPr>
                <a:spLocks noChangeArrowheads="1"/>
              </p:cNvSpPr>
              <p:nvPr/>
            </p:nvSpPr>
            <p:spPr bwMode="auto">
              <a:xfrm>
                <a:off x="4800" y="912"/>
                <a:ext cx="912" cy="2592"/>
              </a:xfrm>
              <a:prstGeom prst="rect">
                <a:avLst/>
              </a:prstGeom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0" name="Group 51"/>
            <p:cNvGrpSpPr>
              <a:grpSpLocks/>
            </p:cNvGrpSpPr>
            <p:nvPr/>
          </p:nvGrpSpPr>
          <p:grpSpPr bwMode="auto">
            <a:xfrm>
              <a:off x="422" y="912"/>
              <a:ext cx="922" cy="1972"/>
              <a:chOff x="422" y="912"/>
              <a:chExt cx="922" cy="1972"/>
            </a:xfrm>
          </p:grpSpPr>
          <p:grpSp>
            <p:nvGrpSpPr>
              <p:cNvPr id="21" name="Group 52"/>
              <p:cNvGrpSpPr>
                <a:grpSpLocks/>
              </p:cNvGrpSpPr>
              <p:nvPr/>
            </p:nvGrpSpPr>
            <p:grpSpPr bwMode="auto">
              <a:xfrm>
                <a:off x="422" y="1056"/>
                <a:ext cx="922" cy="1828"/>
                <a:chOff x="422" y="1056"/>
                <a:chExt cx="922" cy="1828"/>
              </a:xfrm>
            </p:grpSpPr>
            <p:sp>
              <p:nvSpPr>
                <p:cNvPr id="294965" name="Rectangle 53"/>
                <p:cNvSpPr>
                  <a:spLocks noChangeArrowheads="1"/>
                </p:cNvSpPr>
                <p:nvPr/>
              </p:nvSpPr>
              <p:spPr bwMode="auto">
                <a:xfrm>
                  <a:off x="422" y="1056"/>
                  <a:ext cx="476" cy="15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====================================================================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The Apache Software License, Version 1.1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Copyright (c) 1999 The Apache Software Foundation.  All rights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reserved.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Redistribution and use in source and binary forms, with or without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modification, are permitted provided that the following conditions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are met: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1. Redistributions of source code must retain the above copyright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notice, this list of conditions and the following disclaimer.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2. Redistributions in binary form must reproduce the above copyright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notice, this list of conditions and the following disclaimer in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the documentation and/or other materials provided with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distribution.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3. The end-user documentation included with the redistribution, if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any, must include the following acknowlegement: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"This product includes software developed by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 Apache Software Foundation (http://www.apache.org/)."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Alternately, this acknowlegement may appear in the software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itself,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if and wherever such third-party acknowlegements normally appear.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4. The names "The Jakarta Project", "Tomcat", and "Apache Software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Foundation" must not be used to endorse or promote products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derived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from this software without prior written permission. For written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permission, please contact apache@apache.org.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5. Products derived from this software may not be called "Apache"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nor may "Apache" appear in their names without prior written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permission of the Apache Group.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SOFTWARE IS PROVIDED ``AS IS'' AND ANY EXPRESSED OR IMPLIED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WARRANTIES, INCLUDING, BUT NOT LIMITED TO, THE IMPLIED WARRANTIES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OF MERCHANTABILITY AND FITNESS FOR A PARTICULAR PURPOSE ARE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DISCLAIMED.  IN NO EVENT SHALL THE APACHE SOFTWARE FOUNDATION OR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ITS CONTRIBUTORS BE LIABLE FOR ANY DIRECT, INDIRECT, INCIDENTAL,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SPECIAL, EXEMPLARY, OR CONSEQUENTIAL DAMAGES (INCLUDING, BUT NOT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LIMITED TO, PROCUREMENT OF SUBSTITUTE GOODS OR SERVICES; LOSS OF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USE, DATA, OR PROFITS; OR BUSINESS INTERRUPTION) HOWEVER CAUSED AND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ON ANY THEORY OF LIABILITY, WHETHER IN CONTRACT, STRICT LIABILITY,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OR TORT (INCLUDING NEGLIGENCE OR OTHERWISE) ARISING IN ANY WAY OUT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OF THE USE OF THIS SOFTWARE, EVEN IF ADVISED OF THE POSSIBILITY OF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SUCH DAMAGE.</a:t>
                  </a:r>
                </a:p>
                <a:p>
                  <a:pPr algn="l" eaLnBrk="0" hangingPunct="0"/>
                  <a:r>
                    <a:rPr lang="en-US" sz="100">
                      <a:latin typeface="Courier New" pitchFamily="49" charset="0"/>
                    </a:rPr>
                    <a:t> * ====================================================================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software consists of voluntary contributions made by many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individuals on behalf of the Apache Software Foundation.  For more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information on the Apache Software Foundation, please see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&lt;http://www.apache.org/&gt;.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[Additional notices, if required by prior licensing conditions]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Core implementation of an application level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Duncan Davidson [duncan@eng.sun.com]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Jason Hunter [jch@eng.sun.com]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Todd [gonzo@eng.sun.com]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ApplicationSession implements HttpSession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values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ServerSession serverSession;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Context context;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creationTime = System.currentTimeMillis();;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thisAccessTime = creationTime;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private boolean valid = true;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ApplicationSession(String id, ServerSession serverSession,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Context context)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this.serverSession = serverSession;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this.context = context;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this.id = id;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this.inactiveInterval = context.getSessionTimeOut();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(this.inactiveInterval != -1)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this.inactiveInterval *= 60;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ServerSession getServerSession()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serverSession;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Called by context when request comes in so that accesses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inactivities can be dealt with accordingly.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HTTP SESSION IMPLEMENTATION METHODS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getId()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else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long getCreationTime()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creationTime;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else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HttpSessionContext getSessionContext()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new SessionContextImpl();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4966" name="Rectangle 54"/>
                <p:cNvSpPr>
                  <a:spLocks noChangeArrowheads="1"/>
                </p:cNvSpPr>
                <p:nvPr/>
              </p:nvSpPr>
              <p:spPr bwMode="auto">
                <a:xfrm>
                  <a:off x="853" y="1056"/>
                  <a:ext cx="491" cy="18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void invalidate()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serverSession.removeApplicationSession(context);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remove everything in the session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values.keys();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removeValue(name);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valid = false;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boolean isNew()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(thisAccessTime == creationTime)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else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false;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putValue(String name, Object value)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setAttribute(name,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setAttribute(String name, Object value)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removeValue(name);  // remove any existing binding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(value != null &amp;&amp; value instanceof HttpSessionBindingListener)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HttpSessionBindingEvent e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new HttpSessionBindingEvent(this, 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((HttpSessionBindingListener)value).valueBound(e);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getAttribute(name);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getAttribute(String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values.get(name);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String[] getValueNames()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names = new Vector();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names.addElement(e.nextElement());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String[] valueNames = new String[names.size()];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names.copyInto(valueNames);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valueNames;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getAttributeNames()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Hashtable valuesClone = (Hashtable)values.clone();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(Enumeration)valuesClone.keys();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removeAttribute(String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Object o = values.get(name);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(o instanceof HttpSessionBindingListener)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HttpSessionBindingEvent e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new HttpSessionBindingEvent(this,name);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((HttpSessionBindingListener)o).valueUnbound(e);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values.remove(name);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setMaxInactiveInterval(int interval)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inactiveInterval = 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getMaxInactiveInterval()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 valid)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sm.getString("applicationSession.session.ise");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inactiveInterval;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//-----------------------------------------------------------------------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  <p:sp>
            <p:nvSpPr>
              <p:cNvPr id="294967" name="Text Box 55"/>
              <p:cNvSpPr txBox="1">
                <a:spLocks noChangeArrowheads="1"/>
              </p:cNvSpPr>
              <p:nvPr/>
            </p:nvSpPr>
            <p:spPr bwMode="auto">
              <a:xfrm>
                <a:off x="451" y="912"/>
                <a:ext cx="864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ApplicationSession</a:t>
                </a:r>
              </a:p>
            </p:txBody>
          </p:sp>
        </p:grpSp>
        <p:grpSp>
          <p:nvGrpSpPr>
            <p:cNvPr id="22" name="Group 56"/>
            <p:cNvGrpSpPr>
              <a:grpSpLocks/>
            </p:cNvGrpSpPr>
            <p:nvPr/>
          </p:nvGrpSpPr>
          <p:grpSpPr bwMode="auto">
            <a:xfrm>
              <a:off x="1392" y="912"/>
              <a:ext cx="1248" cy="3072"/>
              <a:chOff x="1392" y="912"/>
              <a:chExt cx="1248" cy="3072"/>
            </a:xfrm>
          </p:grpSpPr>
          <p:grpSp>
            <p:nvGrpSpPr>
              <p:cNvPr id="23" name="Group 57"/>
              <p:cNvGrpSpPr>
                <a:grpSpLocks/>
              </p:cNvGrpSpPr>
              <p:nvPr/>
            </p:nvGrpSpPr>
            <p:grpSpPr bwMode="auto">
              <a:xfrm>
                <a:off x="1392" y="1056"/>
                <a:ext cx="1248" cy="2928"/>
                <a:chOff x="1392" y="1056"/>
                <a:chExt cx="1248" cy="2928"/>
              </a:xfrm>
            </p:grpSpPr>
            <p:sp>
              <p:nvSpPr>
                <p:cNvPr id="294970" name="Text Box 58"/>
                <p:cNvSpPr txBox="1">
                  <a:spLocks noChangeArrowheads="1"/>
                </p:cNvSpPr>
                <p:nvPr/>
              </p:nvSpPr>
              <p:spPr bwMode="auto">
                <a:xfrm>
                  <a:off x="1392" y="1056"/>
                  <a:ext cx="384" cy="292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java.io.IOException;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java.io.ObjectInputStream;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java.io.ObjectOutputStream;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java.io.Serializable;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java.util.Enumeration;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java.util.Hashtable;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java.util.Vector;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javax.servlet.ServletException;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javax.servlet.http.HttpSessionBindingEvent;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javax.servlet.http.HttpSessionBindingListener;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javax.servlet.http.HttpSessionContext;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org.apache.tomcat.catalina.*;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Standard implementation of the &lt;b&gt;Session&lt;/b&gt; interface.  This object 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serializable, so that it can be stored in persistent storage or transferred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to a different JVM for distributable session support.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&lt;b&gt;IMPLEMENTATION NOTE&lt;/b&gt;:  An instance of this class represents both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internal (Session) and application level (HttpSession) view of the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However, because the class itself is not declared public, Java logic outside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of the &lt;code&gt;org.apache.tomcat.session&lt;/code&gt; package cannot cast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HttpSession view of this instance back to a Session view.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@version $Revision: 1.2 $ $Date: 2000/05/15 17:54:10 $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final class StandardSession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implements HttpSession, Session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----------------------------------------------------------- Constructors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Construct a new Session associated with the specified Manager.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manager The manager with which this Session is associated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StandardSession(Manager manager)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super();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this.manager = manager;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Instance Variables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collection of user data attributes associated with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attributes = new Hashtable();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time this session was created, in milliseconds since midnight,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January 1, 1970 GMT.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creationTime = 0L;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 identifier of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id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Descriptive information describing this Session implementation.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final String info = "StandardSession/1.0";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last accessed time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Manager with which this Session is associated.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Manager manager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maximum time interval, in seconds, between client requests before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servlet container may invalidate this session.  A negative time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indicates that the session should never time 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int maxInactiveInterval = -1;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Flag indicating whether this session is new or not.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isNew = true;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Flag indicating whether this session is valid or not.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isValid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string manager for this package.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HTTP session context associated with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HttpSessionContext sessionContext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current accessed time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thisAccessedTime = creationTime;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Session Properties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creation time for this session.  This method is called by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Manager when an existing Session instance is reused.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time The new creation time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setCreationTime(long time)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this.creationTime = time;</a:t>
                  </a:r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this.thisAccessedTime = time;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session identifier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getId()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(this.id);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session identifier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id The new session identifier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setId(String id)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((this.id != null) &amp;&amp; (manager != null) &amp;&amp;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manager).remove(this);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this.id = id;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manager).add(this);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descriptive information about this Session implementation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corresponding version number, in the format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&lt;code&gt;&amp;lt;description&amp;gt;/&amp;lt;version&amp;gt;&lt;/code&gt;.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getInfo()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(this.info);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    </a:t>
                  </a:r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Manager within which this Session is valid.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Manager getManager()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(this.manager);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Manager within which this Session is valid.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manager The new 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setManager(Manager manager)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this.manager = manager;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maximum time interval, in seconds, between client requests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before the servlet container will invalidate the session.  A negative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time indicates that the session should never time 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an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getMaxInactiveInterval()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(this.maxInactiveInterval);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maximum time interval, in seconds, between client requests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before the servlet container will invalidate the session.  A negative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time indicates that the session should never time 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interval The new maximum interval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setMaxInactiveInterval(int interval)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this.maxInactiveInterval = interval;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  <p:sp>
              <p:nvSpPr>
                <p:cNvPr id="294971" name="Text Box 59"/>
                <p:cNvSpPr txBox="1">
                  <a:spLocks noChangeArrowheads="1"/>
                </p:cNvSpPr>
                <p:nvPr/>
              </p:nvSpPr>
              <p:spPr bwMode="auto">
                <a:xfrm>
                  <a:off x="1680" y="1056"/>
                  <a:ext cx="432" cy="287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&lt;code&gt;HttpSession&lt;/code&gt; for which this object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is the facade.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 getSession()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((HttpSession) 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 Session Public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Perform the internal processing required to invalidate this session,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without triggering an exception if the session has already expired.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expire()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Remove this session from our manager's active sessions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manager).remove(this);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Unbind any objects associated with this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results = new Vector();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attrs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(attrs.hasMoreElements())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attr = (String) attrs.nextElement();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results.addElement(attr);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names = results.elements();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(names.hasMoreElements())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 names.nextElement();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removeAttribute(name);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Mark this session as invalid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setValid(false);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Release all object references, and initialize instance variables, in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preparation for reuse of this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recycle()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Reset the instance variables associated with this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attributes.clear();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creationTime = 0L;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id = null;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manager = null;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maxInactiveInterval = -1;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isNew =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isValid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Tell our Manager that this Session has been recycled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(manager instanceof ManagerBase))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((ManagerBase) manager).recycle(this);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 Session Package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&lt;code&gt;isValid&lt;/code&gt; flag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boolean isValid()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(this.isValid);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&lt;code&gt;isNew&lt;/code&gt; flag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isNew The new value for the &lt;code&gt;isNew&lt;/code&gt; flag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setNew(boolean isNew)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this.isNew = isNew;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&lt;code&gt;isValid&lt;/code&gt; flag for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isValid The new value for the &lt;code&gt;isValid&lt;/code&gt; flag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setValid(boolean isValid)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this.isValid = isValid;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 HttpSession Properties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time when this session was created, in milliseconds since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midnight, January 1, 1970 GMT.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long getCreationTime()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(this.creationTime);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session context with which this session is associated.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2.1, this method is deprecated and has no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replacement.  It will be removed in a future version of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Java Servlet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HttpSessionContext getSessionContext()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(sessionContext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sessionContext = new StandardSessionContext();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(sessionContext);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----------------------------------------------HttpSession Public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object bound with the specified name in this session, 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&lt;code&gt;null&lt;/code&gt; if no object is bound with that name.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attribute to be returned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getAttribute(String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(attributes.get(name));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an &lt;code&gt;Enumeration&lt;/code&gt; of &lt;code&gt;String&lt;/code&gt; objects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containing the names of the objects bound to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getAttributeNames()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(attributes.keys());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object bound with the specified name in this session, 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&lt;code&gt;null&lt;/code&gt; if no object is bound with that name.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value to be returned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&lt;code&gt;getAttribute()&lt;/code&gt;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getValue(String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(getAttribute(name));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set of names of objects bound to this session.  If there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are no such objects, a zero-length array is returned.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&lt;code&gt;getAttributeNames()&lt;/code&gt;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String[] getValueNames()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results = new Vector();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attrs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(attrs.hasMoreElements())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attr = (String) attrs.nextElement();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results.addElement(attr);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names[] = new String[results.size()];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 (int i = 0; i &lt; names.length; i++)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names[i] = (String) results.elementAt(i);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(names);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Invalidates this session and unbinds any objects bound to 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an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invalidate()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Cause this session to expire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expire();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&lt;code&gt;true&lt;/code&gt; if the client does not yet know about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session, or if the client chooses not to join the session. 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example, if the server used only cookie-based sessions, and the client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has disabled the use of cookies, then a session would be new on each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request.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boolean isNew()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(this.isNew);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  <p:sp>
              <p:nvSpPr>
                <p:cNvPr id="294972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2016" y="1056"/>
                  <a:ext cx="624" cy="284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Bind an object to this session, using the specified name.  If an object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of the same name is already bound to this session, the object 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replaced.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to which the object is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value Object to be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&lt;code&gt;setAttribute()&lt;/code&gt;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putValue(String name, Object value)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setAttribute(name, value);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Remove the object bound with the specified name from this session.  If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 does not have an object bound with this name, this method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does nothing.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&lt;code&gt;valueUnbound()&lt;/code&gt;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object to remove from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removeAttribute(String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synchronized (attributes)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object = attributes.get(name);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(object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return;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attributes.remove(name);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     System.out.println( "Removing attribute " + name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(object instanceof HttpSessionBindingListener)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((HttpSessionBindingListener) object).valueUnbound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(new HttpSessionBindingEvent((HttpSession) this, name));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Remove the object bound with the specified name from this session.  If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 does not have an object bound with this name, this method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does nothing.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&lt;code&gt;valueUnbound()&lt;/code&gt;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of the object to remove from this session.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Version 2.2, this method is replaced by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&lt;code&gt;removeAttribute()&lt;/code&gt;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removeValue(String name)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removeAttribute(name);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Bind an object to this session, using the specified name.  If an object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of the same name is already bound to this session, the object 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replaced.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After this method executes, and if the object implements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&lt;code&gt;HttpSessionBindingListener&lt;/code&gt;, the container calls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&lt;code&gt;valueBound()&lt;/code&gt; on the object.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name Name to which the object is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value Object to be bound, cannot be 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IllegalArgumentException if an attempt is made to add a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non-serializable object in an environment marked distributable.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method is called on 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invalidated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setAttribute(String name, Object value)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((manager != null) &amp;&amp; manager.getDistributable() &amp;&amp;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!(value instanceof Serializable))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(sm.getString("standardSession.setAttribute.iae"));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synchronized (attributes)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removeAttribute(name);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attributes.put(name,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(value instanceof HttpSessionBindingListener)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((HttpSessionBindingListener) value).valueBound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(new HttpSessionBindingEvent((HttpSession) this, name));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 HttpSession Private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Read a serialized version of this session object from the specified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object input stream.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&lt;b&gt;IMPLEMENTATION NOTE&lt;/b&gt;:  The reference to the owning 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is not restored by this method, and must be set explicitly.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stream The input stream to read from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ClassNotFoundException if an unknown class is specified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IOException if an input/output error occurs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readObject(ObjectInputStream stream)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throws ClassNotFoundException, IOException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Deserialize the scalar instance variables (except Manager)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creationTime = ((Long) stream.readObject()).longValue();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id = (String) stream.readObject();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isValid = ((Boolean) stream.readObject()).booleanValue();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Deserialize the attribute count and attribute values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int n = ((Integer) stream.readObject()).intValue();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 (int i = 0; i &lt; n; i++)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 stream.readObject();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value = (Object) stream.readObject();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attributes.put(name,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Write a serialized version of this session object to the specified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object output stream.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&lt;b&gt;IMPLEMENTATION NOTE&lt;/b&gt;:  The owning Manager will not be stored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 the serialized representation of this Session.  After calling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&lt;code&gt;readObject()&lt;/code&gt;, you must set the associated 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explicitly.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&lt;b&gt;IMPLEMENTATION NOTE&lt;/b&gt;:  Any attribute that is not Serializable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will be silently ignored.  If you do not want any such attributes,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be sure the &lt;code&gt;distributable&lt;/code&gt; property of our associated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Manager is set to &lt;code&gt;true&lt;/code&gt;.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stream The output stream to write to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IOException if an input/output error occurs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writeObject(ObjectOutputStream stream) throws IOException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Write the scalar instance variables (except Manager)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Long(creationTime));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stream.writeObject(new Integer(maxInactiveInterval));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Boolean(isNew));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Boolean(isValid));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Accumulate the names of serializable attributes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Vector results = new Vector();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attrs = getAttributeNames();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(attrs.hasMoreElements())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attr = (String) attrs.nextElement();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value = attributes.get(attr);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(value instanceof Serializable)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results.addElement(attr);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Serialize the attribute count and the  attribute values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stream.writeObject(new Integer(results.size()));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names = results.elements();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(names.hasMoreElements())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name = (String) names.nextElement();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stream.writeObject(name);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stream.writeObject(attributes.get(name));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crosscut invalidate(StandardSession s): s &amp; (int getMaxInactiveInterval() |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long getCreationTime()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Object getAttribute(String) |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Enumeration getAttributeNames()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String[] getValueNames()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void invalidate()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boolean isNew()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void removeAttribute(String) |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             void setAttribute(String, Object));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static advice(StandardSession s): invalidate(s)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before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(!s.isValid())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throw new IllegalStateException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(s.sm.getString("standardSession."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+ thisJoinPoint.methodName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 + ".ise"));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// -------------------------------------------------------------- Private Class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class is a dummy implementation of the &lt;code&gt;HttpSessionContext&lt;/code&gt;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interface, to conform to the requirement that such an object be returned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when &lt;code&gt;HttpSession.getSessionContext()&lt;/code&gt; is called.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@deprecated As of Java Servlet API 2.1 with no replacement. 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interface will be removed in a future version of this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final class StandardSessionContext implements HttpSessionContext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Vector dummy = new Vector();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session identifiers of all sessions defined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within this context.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Java Servlet API 2.1 with no replacement.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This method must return an empty &lt;code&gt;Enumeration&lt;/code&gt;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and will be removed in a future version of the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getIds()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(dummy.elements());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&lt;code&gt;HttpSession&lt;/code&gt; associated with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specified session identifier.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id Session identifier for which to look up a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@deprecated As of Java Servlet API 2.1 with no replacement.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This method must return null and will be removed in a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future version of the API.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 getSession(String id)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(null);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</p:txBody>
            </p:sp>
          </p:grpSp>
          <p:sp>
            <p:nvSpPr>
              <p:cNvPr id="294973" name="Text Box 61"/>
              <p:cNvSpPr txBox="1">
                <a:spLocks noChangeArrowheads="1"/>
              </p:cNvSpPr>
              <p:nvPr/>
            </p:nvSpPr>
            <p:spPr bwMode="auto">
              <a:xfrm>
                <a:off x="1644" y="912"/>
                <a:ext cx="744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StandardSession</a:t>
                </a:r>
              </a:p>
            </p:txBody>
          </p:sp>
        </p:grpSp>
        <p:grpSp>
          <p:nvGrpSpPr>
            <p:cNvPr id="24" name="Group 62"/>
            <p:cNvGrpSpPr>
              <a:grpSpLocks/>
            </p:cNvGrpSpPr>
            <p:nvPr/>
          </p:nvGrpSpPr>
          <p:grpSpPr bwMode="auto">
            <a:xfrm>
              <a:off x="3696" y="1775"/>
              <a:ext cx="960" cy="2277"/>
              <a:chOff x="3864" y="1008"/>
              <a:chExt cx="960" cy="2277"/>
            </a:xfrm>
          </p:grpSpPr>
          <p:grpSp>
            <p:nvGrpSpPr>
              <p:cNvPr id="25" name="Group 63"/>
              <p:cNvGrpSpPr>
                <a:grpSpLocks/>
              </p:cNvGrpSpPr>
              <p:nvPr/>
            </p:nvGrpSpPr>
            <p:grpSpPr bwMode="auto">
              <a:xfrm>
                <a:off x="3864" y="1152"/>
                <a:ext cx="960" cy="2133"/>
                <a:chOff x="3840" y="1152"/>
                <a:chExt cx="960" cy="2133"/>
              </a:xfrm>
            </p:grpSpPr>
            <p:sp>
              <p:nvSpPr>
                <p:cNvPr id="294976" name="Rectangle 64"/>
                <p:cNvSpPr>
                  <a:spLocks noChangeArrowheads="1"/>
                </p:cNvSpPr>
                <p:nvPr/>
              </p:nvSpPr>
              <p:spPr bwMode="auto">
                <a:xfrm>
                  <a:off x="3840" y="1152"/>
                  <a:ext cx="511" cy="1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java.io.IOException;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java.util.Enumeration;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java.util.Hashtable;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java.util.Vector;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org.apache.tomcat.catalina.*;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javax.servlet.http.Cookie;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javax.servlet.http.HttpSession;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org.w3c.dom.NamedNodeMap;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org.w3c.dom.Node;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Standard implementation of the &lt;b&gt;Manager&lt;/b&gt; interface that provides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no session persistence or distributable capabilities, but does support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an optional, configurable, maximum number of active sessions allowed.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Lifecycle configuration of this component assumes an XML node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 the following format: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&amp;lt;Manager className="org.apache.tomcat.session.StandardManager"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       checkInterval="60" maxActiveSessions="-1"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         maxInactiveInterval="-1" /&gt;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where you can adjust the following parameters, with default values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 square brackets: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&lt;ul&gt;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&lt;li&gt;&lt;b&gt;checkInterval&lt;/b&gt; - The interval (in seconds) between background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thread checks for expired sessions.  [60]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&lt;li&gt;&lt;b&gt;maxActiveSessions&lt;/b&gt; - The maximum number of sessions allowed to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be active at once, or -1 for no limit.  [-1]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&lt;li&gt;&lt;b&gt;maxInactiveInterval&lt;/b&gt; - The default maximum number of seconds of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inactivity before which the servlet container is allowed to time out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a session, or -1 for no limit.  This value should be overridden from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the default session timeout specified in the web application deployment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    descriptor, if any.  [-1]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&lt;/ul&gt;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@version $Revision: 1.1.1.1 $ $Date: 2000/05/02 21:28:30 $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final class StandardManager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extends ManagerBase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implements Lifecycle, Runnable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Instance Variables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interval (in seconds) between checks for expired sessions.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int checkInterval = 60;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Has this component been configured yet?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configured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descriptive information about this implementation.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final String info = "StandardManager/1.0";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maximum number of active Sessions allowed, or -1 for no limit.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protected int maxActiveSessions = -1;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string manager for this package.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Has this component been started yet?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started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background thread.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Thread thread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background thread completion semaphore.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boolean threadDone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Name to register for the background thread.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threadName = "StandardManager";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------------------------------------------------------------- Properties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check interval (in seconds) for this Manager.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getCheckInterval()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(this.checkInterval);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check interval (in seconds) for this Manager.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checkInterval The new check interval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setCheckInterval(int checkInterval)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this.checkInterval = checkInterval;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descriptive information about this Manager implementation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corresponding version number, in the format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&lt;code&gt;&amp;lt;description&amp;gt;/&amp;lt;version&amp;gt;&lt;/code&gt;.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getInfo()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(this.info);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Return the maximum number of active Sessions allowed, or -1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no limit.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getMaxActiveSessions()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(this.maxActiveSessions);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 the maximum number of actives Sessions allowed, or -1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no limit.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max The new maximum number of sessions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setMaxActiveSessions(int max)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this.maxActiveSessions = max;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 Public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Construct and return a new session object, based on the default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settings specified by this Manager's properties.  The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id will be assigned by this method, and available via the getId()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method of the returned session.  If a new session cannot be created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for any reason, return &lt;code&gt;null&lt;/code&gt;.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a new session cannot be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instantiated for any reason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Session createSession()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((maxActiveSessions &gt;= 0) &amp;&amp;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(sessions.size() &gt;= maxActiveSessions))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IllegalStateException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(sm.getString("standardManager.createSession.ise"));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(super.createSession());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  <p:sp>
              <p:nvSpPr>
                <p:cNvPr id="294977" name="Text Box 65"/>
                <p:cNvSpPr txBox="1">
                  <a:spLocks noChangeArrowheads="1"/>
                </p:cNvSpPr>
                <p:nvPr/>
              </p:nvSpPr>
              <p:spPr bwMode="auto">
                <a:xfrm>
                  <a:off x="4272" y="1152"/>
                  <a:ext cx="528" cy="213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 Lifecycle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Configure this component, based on the specified configuration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parameters.  This method should be called immediately after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component instance is created, and before &lt;code&gt;start()&lt;/code&gt;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is called.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parameters Configuration parameters for this component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(&lt;B&gt;FIXME: What object type should this really be?)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already been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configured and/or started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LifecycleException if this component detects a fatal error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in the configuration parameters it was given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configure(Node parameters)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throws LifecycleException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Validate and update our current component state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(configured)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(sm.getString("standardManager.alreadyConfigured"));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configured =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(parameters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Parse and process our configuration parameters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(!("Manager".equals(parameters.getNodeName())))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NamedNodeMap attributes = parameters.getAttributes();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node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= attributes.getNamedItem("checkInterval");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(node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setCheckInterval(Integer.parseInt(node.getNodeValue()));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 catch (Throwable 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;       // XXX - Throw exception?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= attributes.getNamedItem("maxActiveSessions");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(node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setMaxActiveSessions(Integer.parseInt(node.getNodeValue()));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 catch (Throwable 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;       // XXX - Throw exception?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node = attributes.getNamedItem("maxInactiveInterval");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(node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setMaxInactiveInterval(Integer.parseInt(node.getNodeValue()));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 catch (Throwable 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;       // XXX - Throw exception?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Prepare for the beginning of active use of the public methods of this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component.  This method should be called after &lt;code&gt;configure()&lt;/code&gt;,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and before any of the public methods of the component are utilized.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not yet been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configured (if required for this component)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already been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started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LifecycleException if this component detects a fatal error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that prevents this component from being used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start() throws LifecycleException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Validate and update our current component state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(!configured)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(sm.getString("standardManager.notConfigured"));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(started)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(sm.getString("standardManager.alreadyStarted"));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started = true;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Start the background reaper thread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threadStart();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Gracefully terminate the active use of the public methods of this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component.  This method should be the last one called on a given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instance of this component.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not been started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IllegalStateException if this component has already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been stopped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@exception LifecycleException if this component detects a fatal error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that needs to be reported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stop() throws LifecycleException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Validate and update our current component state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(!started)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LifecycleException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(sm.getString("standardManager.notStarted"));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started = false;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Stop the background reaper thread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threadStop();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Expire all active sessions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 sessions[] = findSessions();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 (int i = 0; i &lt; sessions.length; i++)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StandardSession session = (StandardSession) sessions[i];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(!session.isValid())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continue;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session.expire();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 Private Methods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Sleep for the duration specified by the &lt;code&gt;checkInterval&lt;/code&gt;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property.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threadSleep()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Thread.sleep(checkInterval * 1000L);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catch (InterruptedException 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Start the background thread that will periodically check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 timeouts.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threadStart()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(thread !=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threadDone = false;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 = new Thread(this, threadName);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thread.setDaemon(true);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thread.start();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Stop the background thread that is periodically checking for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 timeouts.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void threadStop()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(thread == 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threadDone = true;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thread.interrupt();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try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thread.join();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 catch (InterruptedException 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thread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 Background Thread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background thread that checks for session timeouts and shutdown.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run()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Loop until the termination semaphore is set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(!threadDone)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threadSleep();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processExpires();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</p:txBody>
            </p:sp>
          </p:grpSp>
          <p:sp>
            <p:nvSpPr>
              <p:cNvPr id="294978" name="Text Box 66"/>
              <p:cNvSpPr txBox="1">
                <a:spLocks noChangeArrowheads="1"/>
              </p:cNvSpPr>
              <p:nvPr/>
            </p:nvSpPr>
            <p:spPr bwMode="auto">
              <a:xfrm>
                <a:off x="3960" y="1008"/>
                <a:ext cx="770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StandardManager</a:t>
                </a:r>
              </a:p>
            </p:txBody>
          </p:sp>
        </p:grpSp>
        <p:grpSp>
          <p:nvGrpSpPr>
            <p:cNvPr id="26" name="Group 67"/>
            <p:cNvGrpSpPr>
              <a:grpSpLocks/>
            </p:cNvGrpSpPr>
            <p:nvPr/>
          </p:nvGrpSpPr>
          <p:grpSpPr bwMode="auto">
            <a:xfrm>
              <a:off x="4704" y="1775"/>
              <a:ext cx="1008" cy="1307"/>
              <a:chOff x="4656" y="1056"/>
              <a:chExt cx="1008" cy="1307"/>
            </a:xfrm>
          </p:grpSpPr>
          <p:sp>
            <p:nvSpPr>
              <p:cNvPr id="294980" name="Text Box 68"/>
              <p:cNvSpPr txBox="1">
                <a:spLocks noChangeArrowheads="1"/>
              </p:cNvSpPr>
              <p:nvPr/>
            </p:nvSpPr>
            <p:spPr bwMode="auto">
              <a:xfrm>
                <a:off x="4656" y="1056"/>
                <a:ext cx="1008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StandardSessionManager</a:t>
                </a:r>
              </a:p>
            </p:txBody>
          </p:sp>
          <p:grpSp>
            <p:nvGrpSpPr>
              <p:cNvPr id="27" name="Group 69"/>
              <p:cNvGrpSpPr>
                <a:grpSpLocks/>
              </p:cNvGrpSpPr>
              <p:nvPr/>
            </p:nvGrpSpPr>
            <p:grpSpPr bwMode="auto">
              <a:xfrm>
                <a:off x="4752" y="1200"/>
                <a:ext cx="816" cy="1163"/>
                <a:chOff x="4752" y="1200"/>
                <a:chExt cx="816" cy="1163"/>
              </a:xfrm>
            </p:grpSpPr>
            <p:sp>
              <p:nvSpPr>
                <p:cNvPr id="294982" name="Text Box 70"/>
                <p:cNvSpPr txBox="1">
                  <a:spLocks noChangeArrowheads="1"/>
                </p:cNvSpPr>
                <p:nvPr/>
              </p:nvSpPr>
              <p:spPr bwMode="auto">
                <a:xfrm>
                  <a:off x="4752" y="1200"/>
                  <a:ext cx="480" cy="116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java.io.IOException;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javax.servlet.http.Cookie;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javax.servlet.http.HttpSession;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org.apache.tomcat.catalina.*;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org.apache.tomcat.core.Context;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org.apache.tomcat.core.Request;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org.apache.tomcat.core.Response;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org.apache.tomcat.core.SessionManager;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import org.apache.tomcat.util.SessionUtil;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Specialized implementation of org.apache.tomcat.core.SessionManager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that adapts to the new component-based Manager implementation.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XXX - At present, use of &lt;code&gt;StandardManager&lt;/code&gt; is hard coded,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and lifecycle configuration is not supported.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&lt;b&gt;IMPLEMENTATION NOTE&lt;/b&gt;:  Once we commit to the new Manager/Session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paradigm, I would suggest moving the logic implemented here back into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the core level.  The Tomcat.Next "Manager" interface acts more like a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collection class, and has minimal knowledge of the detailed request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processing semantics of handling sessions.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&lt;p&gt;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XXX - At present, there is no way (via the SessionManager interface) for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a Context to tell the Manager that we create what the default session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timeout for this web application (specified in the deployment descriptor)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should be.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 @author Craig R. McClanahan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public final class StandardSessionManager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implements SessionManager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----------------------------------------------------------- Constructors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Create a new SessionManager that adapts to the corresponding Manager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implementation.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StandardSessionManager()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manager = new StandardManager();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if (manager instanceof Lifecycle)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((Lifecycle) manager).configure(null);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((Lifecycle) manager).start();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 catch (LifecycleException 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throw new IllegalStateException("" + e);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// ----------------------------------------------------- Instance Variables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The Manager implementation we are actually using.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private Manager manager = null;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4983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5088" y="1200"/>
                  <a:ext cx="480" cy="923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// --------------------------------------------------------- Public Methods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// XXX should we throw exception or just return null ??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HttpSession findSession( Context ctx, String id 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try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Session session = manager.findSession(id);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if(session!=null)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return session.getSession();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 catch (IOException 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return (null);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HttpSession createSession(Context ctx)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return  manager.createSession().getSession();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Remove all sessions because our associated Context is being shut down.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@param ctx The context that is being shut down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void removeSessions(Context ctx)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XXX XXX a manager may be shared by multiple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contexts, we just want to remove the sessions of ctx!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The manager will still run after that ( i.e. keep database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// connection open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if (manager instanceof Lifecycle)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try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((Lifecycle) manager).stop();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 catch (LifecycleException e)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    throw new IllegalStateException("" + e);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Used by context to configure the session manager's inactivity timeout.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The SessionManager may have some default session time out, the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Context on the other hand has it's timeout set by the deployment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descriptor (web.xml). This method lets the Context conforgure the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session manager according to this value.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 @param minutes The session inactivity timeout in minutes.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public void setSessionTimeOut(int minutes)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if(-1 != minutes) {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// The manager works with seconds...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    manager.setMaxInactiveInterval(minutes * 60);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  <p:grpSp>
          <p:nvGrpSpPr>
            <p:cNvPr id="28" name="Group 72"/>
            <p:cNvGrpSpPr>
              <a:grpSpLocks/>
            </p:cNvGrpSpPr>
            <p:nvPr/>
          </p:nvGrpSpPr>
          <p:grpSpPr bwMode="auto">
            <a:xfrm>
              <a:off x="2693" y="3119"/>
              <a:ext cx="946" cy="812"/>
              <a:chOff x="4710" y="2428"/>
              <a:chExt cx="946" cy="812"/>
            </a:xfrm>
          </p:grpSpPr>
          <p:sp>
            <p:nvSpPr>
              <p:cNvPr id="294985" name="Text Box 73"/>
              <p:cNvSpPr txBox="1">
                <a:spLocks noChangeArrowheads="1"/>
              </p:cNvSpPr>
              <p:nvPr/>
            </p:nvSpPr>
            <p:spPr bwMode="auto">
              <a:xfrm>
                <a:off x="4724" y="2428"/>
                <a:ext cx="917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ServerSessionManager</a:t>
                </a:r>
              </a:p>
            </p:txBody>
          </p:sp>
          <p:grpSp>
            <p:nvGrpSpPr>
              <p:cNvPr id="29" name="Group 74"/>
              <p:cNvGrpSpPr>
                <a:grpSpLocks/>
              </p:cNvGrpSpPr>
              <p:nvPr/>
            </p:nvGrpSpPr>
            <p:grpSpPr bwMode="auto">
              <a:xfrm>
                <a:off x="4710" y="2572"/>
                <a:ext cx="946" cy="668"/>
                <a:chOff x="4716" y="2572"/>
                <a:chExt cx="946" cy="668"/>
              </a:xfrm>
            </p:grpSpPr>
            <p:sp>
              <p:nvSpPr>
                <p:cNvPr id="294987" name="Rectangle 75"/>
                <p:cNvSpPr>
                  <a:spLocks noChangeArrowheads="1"/>
                </p:cNvSpPr>
                <p:nvPr/>
              </p:nvSpPr>
              <p:spPr bwMode="auto">
                <a:xfrm>
                  <a:off x="4716" y="2572"/>
                  <a:ext cx="521" cy="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Duncan Davidson [duncan@eng.sun.com]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Jason Hunter [jch@eng.sun.com]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Todd [gonzo@eng.sun.com]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ServerSessionManager implements SessionManager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static ServerSessionManager manager; // = new ServerSessionManager();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protected int inactiveInterval = -1;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static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manager = new ServerSessionManager();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static ServerSessionManager getManager()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sessions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Reaper reaper;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ServerSessionManager()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reaper = Reaper.getReaper();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reaper.setServerSessionManager(this);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reaper.start();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HttpSession createSession(Context ctx)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sessionId = SessionIdGenerator.generateId();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ServerSession session = new ServerSession(sessionId);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sessions.put(sessionId, session);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if(-1 != inactiveInterval)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session.setMaxInactiveInterval(inactiveInterval);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session.getApplicationSession( ctx, true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HttpSession findSession(Context ctx, String 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ServerSession sSession=(ServerSession)sessions.get(id);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if(sSession==null) return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sSession.getApplicationSession(ctx, false);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4988" name="Rectangle 76"/>
                <p:cNvSpPr>
                  <a:spLocks noChangeArrowheads="1"/>
                </p:cNvSpPr>
                <p:nvPr/>
              </p:nvSpPr>
              <p:spPr bwMode="auto">
                <a:xfrm>
                  <a:off x="5161" y="2572"/>
                  <a:ext cx="501" cy="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 u="sng">
                      <a:latin typeface="Courier New" pitchFamily="49" charset="0"/>
                    </a:rPr>
                    <a:t>// XXX</a:t>
                  </a:r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sync'd for safty -- no other thread should be getting something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from this while we are reaping. This isn't the most optimal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solution for this, but we'll determine something else later.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synchronized void reap()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ServerSession session = (ServerSession)sessions.get(key);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session.reap();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session.validate();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synchronized void removeSession(ServerSession session)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id = session.getId();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session.invalidate();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sessions.remove(id);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removeSessions(Context context)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ServerSession session = (ServerSession)sessions.get(key);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session.getApplicationSession(context, false);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(appSession !=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appSession.invalidate();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Used by context to configure the session manager's inactivity timeout.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The SessionManager may have some default session time out,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Context on the other hand has it's timeout set by the deployment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descriptor (web.xml). This method lets the Context conforgure the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session manager according to this value.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@param minutes The session inactivity timeout in minutes.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setSessionTimeOut(int minutes)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if(-1 != minutes)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The manager works with seconds...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inactiveInterval = (minutes * 60);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  <p:grpSp>
          <p:nvGrpSpPr>
            <p:cNvPr id="30" name="Group 77"/>
            <p:cNvGrpSpPr>
              <a:grpSpLocks/>
            </p:cNvGrpSpPr>
            <p:nvPr/>
          </p:nvGrpSpPr>
          <p:grpSpPr bwMode="auto">
            <a:xfrm>
              <a:off x="2688" y="1775"/>
              <a:ext cx="956" cy="1234"/>
              <a:chOff x="2544" y="912"/>
              <a:chExt cx="956" cy="1234"/>
            </a:xfrm>
          </p:grpSpPr>
          <p:sp>
            <p:nvSpPr>
              <p:cNvPr id="294990" name="Text Box 78"/>
              <p:cNvSpPr txBox="1">
                <a:spLocks noChangeArrowheads="1"/>
              </p:cNvSpPr>
              <p:nvPr/>
            </p:nvSpPr>
            <p:spPr bwMode="auto">
              <a:xfrm>
                <a:off x="2625" y="912"/>
                <a:ext cx="795" cy="14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sz="900" b="1">
                    <a:latin typeface="Arial" charset="0"/>
                  </a:rPr>
                  <a:t>SessionInterceptor</a:t>
                </a:r>
              </a:p>
            </p:txBody>
          </p:sp>
          <p:grpSp>
            <p:nvGrpSpPr>
              <p:cNvPr id="31" name="Group 79"/>
              <p:cNvGrpSpPr>
                <a:grpSpLocks/>
              </p:cNvGrpSpPr>
              <p:nvPr/>
            </p:nvGrpSpPr>
            <p:grpSpPr bwMode="auto">
              <a:xfrm>
                <a:off x="2544" y="1008"/>
                <a:ext cx="956" cy="1138"/>
                <a:chOff x="2544" y="1008"/>
                <a:chExt cx="956" cy="1138"/>
              </a:xfrm>
            </p:grpSpPr>
            <p:sp>
              <p:nvSpPr>
                <p:cNvPr id="294992" name="Rectangle 80"/>
                <p:cNvSpPr>
                  <a:spLocks noChangeArrowheads="1"/>
                </p:cNvSpPr>
                <p:nvPr/>
              </p:nvSpPr>
              <p:spPr bwMode="auto">
                <a:xfrm>
                  <a:off x="2544" y="1008"/>
                  <a:ext cx="556" cy="11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org.apache.tomcat.request;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Will process the request and determine the session Id, and set it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in the Request.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It also marks the session as accessed.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This implementation only handles Cookies sessions, please extend or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add new interceptors for other methods.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SessionInterceptor extends  BaseInterceptor implements RequestInterceptor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GS, separates the session id from the jvm route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static final char SESSIONID_ROUTE_SEP = '.';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int debug=0;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ContextManager cm;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SessionInterceptor()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setDebug( int i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System.out.println("Set debug to " + i);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debug=i;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setContextManager( ContextManager cm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this.cm=cm;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requestMap(Request request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sessionId = null;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 cookies[]=request.getCookies(); // assert !=null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for( int i=0; i&lt;cookies.length; i++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Cookie cookie = cookies[i];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(cookie.getName().equals("JSESSIONID"))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sessionId = cookie.getValue();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sessionId=validateSessionId(request, 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if (sessionId!=null){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request.setRequestedSessionIdFromCookie(true);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sig=";jsessionid=";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int foundAt=-1;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debug&gt;0 ) cm.log(" XXX RURI=" + request.getRequestURI());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((foundAt=request.getRequestURI().indexOf(sig))!=-1){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sessionId=request.getRequestURI().substring(foundAt+sig.length());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rewrite URL, do I need to do anything more?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request.setRequestURI(request.getRequestURI().substring(0, foundAt));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sessionId=validateSessionId(request, 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 (sessionId!=null){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request.setRequestedSessionIdFromURL(true);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XXX what is the correct behavior if the session is invalid 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We may still set it and just return session invalid.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 Validate and fix the session id. If the session is not valid return null.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 It will also clean up the session from load-balancing strings.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@return sessionId, or null if not valid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validateSessionId(Request request, String sessionId){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GS, We piggyback the JVM id on top of the session cookie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Separate them ...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debug&gt;0 ) cm.log(" Orig sessionId  " + sessionId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(null != sessionId)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int idex = sessionId.lastIndexOf(SESSIONID_ROUTE_SEP);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if(idex &gt; 0)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sessionId = sessionId.substring(0, idex);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(sessionId != null &amp;&amp; sessionId.length()!=0)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GS, We are in a problem here, we may actually get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multiple Session cookies (one for the root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context and one for the real context... or old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cookie. We must check for validity in the current context.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Context ctx=request.getContext();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SessionManager sM = ctx.getSessionManager();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if(null != sM.findSession(ctx, sessionId))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request.setRequestedSessionId(sessionId);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if( debug&gt;0 ) cm.log(" Final session id " + sessionId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return sessionId;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null;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</p:txBody>
            </p:sp>
            <p:sp>
              <p:nvSpPr>
                <p:cNvPr id="294993" name="Rectangle 81"/>
                <p:cNvSpPr>
                  <a:spLocks noChangeArrowheads="1"/>
                </p:cNvSpPr>
                <p:nvPr/>
              </p:nvSpPr>
              <p:spPr bwMode="auto">
                <a:xfrm>
                  <a:off x="2999" y="1008"/>
                  <a:ext cx="501" cy="5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beforeBody( Request rrequest, Response response 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reqSessionId = response.getSessionId();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debug&gt;0 ) cm.log("Before Body " + reqSessionId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reqSessionId==null)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return 0;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GS, set the path attribute to the cookie. This way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multiple session cookies can be used, one for each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context.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 sessionPath = rrequest.getContext().getPath();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if(sessionPath.length() == 0)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sessionPath = "/";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GS, piggyback the jvm route on the session id.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if(!sessionPath.equals("/"))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jvmRoute = rrequest.getJvmRoute();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if(null != jvmRoute)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reqSessionId = reqSessionId + SESSIONID_ROUTE_SEP + jvmRoute;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 cookie = new Cookie("JSESSIONID",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       reqSessionId);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cookie.setMaxAge(-1);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cookie.setPath(sessionPath);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cookie.setVersion(1);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response.addHeader( CookieTools.getCookieHeaderName(cookie),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CookieTools.getCookieHeaderValue(cookie));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cookie.setVersion(0);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response.addHeader( CookieTools.getCookieHeaderName(cookie),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            CookieTools.getCookieHeaderValue(cookie));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0;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 Notification of context shutdown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contextShutdown( Context ctx )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throws TomcatException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if( ctx.getDebug() &gt; 0 ) ctx.log("Removing sessions from " + ctx 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ctx.getSessionManager().removeSessions(ctx);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  <p:grpSp>
          <p:nvGrpSpPr>
            <p:cNvPr id="64" name="Group 82"/>
            <p:cNvGrpSpPr>
              <a:grpSpLocks/>
            </p:cNvGrpSpPr>
            <p:nvPr/>
          </p:nvGrpSpPr>
          <p:grpSpPr bwMode="auto">
            <a:xfrm>
              <a:off x="425" y="3024"/>
              <a:ext cx="848" cy="942"/>
              <a:chOff x="425" y="3024"/>
              <a:chExt cx="848" cy="942"/>
            </a:xfrm>
          </p:grpSpPr>
          <p:sp>
            <p:nvSpPr>
              <p:cNvPr id="294995" name="Text Box 83"/>
              <p:cNvSpPr txBox="1">
                <a:spLocks noChangeArrowheads="1"/>
              </p:cNvSpPr>
              <p:nvPr/>
            </p:nvSpPr>
            <p:spPr bwMode="auto">
              <a:xfrm>
                <a:off x="566" y="3024"/>
                <a:ext cx="576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800" b="1">
                    <a:latin typeface="Arial" charset="0"/>
                  </a:rPr>
                  <a:t>ServerSession</a:t>
                </a:r>
              </a:p>
            </p:txBody>
          </p:sp>
          <p:grpSp>
            <p:nvGrpSpPr>
              <p:cNvPr id="65" name="Group 84"/>
              <p:cNvGrpSpPr>
                <a:grpSpLocks/>
              </p:cNvGrpSpPr>
              <p:nvPr/>
            </p:nvGrpSpPr>
            <p:grpSpPr bwMode="auto">
              <a:xfrm>
                <a:off x="425" y="3168"/>
                <a:ext cx="848" cy="798"/>
                <a:chOff x="425" y="3168"/>
                <a:chExt cx="848" cy="798"/>
              </a:xfrm>
            </p:grpSpPr>
            <p:sp>
              <p:nvSpPr>
                <p:cNvPr id="294997" name="Rectangle 85"/>
                <p:cNvSpPr>
                  <a:spLocks noChangeArrowheads="1"/>
                </p:cNvSpPr>
                <p:nvPr/>
              </p:nvSpPr>
              <p:spPr bwMode="auto">
                <a:xfrm>
                  <a:off x="425" y="3168"/>
                  <a:ext cx="456" cy="7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package org.apache.tomcat.session;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org.apache.tomcat.core.*;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org.apache.tomcat.util.StringManager;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java.io.*;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java.net.*;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java.util.*;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javax.servlet.*;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import javax.servlet.http.*;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Core implementation of a server 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Duncan Davidson [duncan@eng.sun.com]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 @author James Todd [gonzo@eng.sun.com]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public class ServerSession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StringManager sm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StringManager.getManager("org.apache.tomcat.session");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values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Hashtable appSessions = new Hashtable();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String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creationTime = System.currentTimeMillis();;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private long thisAccessTime = creationTime;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private int inactiveInterval = -1;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ServerSession(String id)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this.id =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String getId()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id;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long getCreationTime()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creationTime;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ApplicationSession getApplicationSession(Context context,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boolean create)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(ApplicationSession)appSessions.get(context);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(appSession == null &amp;&amp; create) {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XXX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// sync to ensure valid?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 = new ApplicationSession(id, this, context);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appSessions.put(context, appSession);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XXX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make sure that we haven't gone over the end of our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inactive interval -- if so, invalidate and create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// a new appSession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appSession;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removeApplicationSession(Context context)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appSessions.remove(context);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/**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Called by context when request comes in so that accesses and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 inactivities can be dealt with accordingly.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*/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 u="sng">
                    <a:solidFill>
                      <a:schemeClr val="folHlink"/>
                    </a:solidFill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void validate()</a:t>
                  </a:r>
                </a:p>
              </p:txBody>
            </p:sp>
            <p:sp>
              <p:nvSpPr>
                <p:cNvPr id="294998" name="Rectangle 86"/>
                <p:cNvSpPr>
                  <a:spLocks noChangeArrowheads="1"/>
                </p:cNvSpPr>
                <p:nvPr/>
              </p:nvSpPr>
              <p:spPr bwMode="auto">
                <a:xfrm>
                  <a:off x="807" y="3168"/>
                  <a:ext cx="466" cy="7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synchronized void invalidate()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appSessions.keys();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(ApplicationSession)appSessions.get(key);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appSession.invalidate();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putValue(String name, Object value)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sm.getString("serverSession.value.iae");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removeValue(name);  // remove any existing binding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values.put(name, value);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Object getValue(String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if (name == null)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String msg = sm.getString("serverSession.value.iae");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throw new IllegalArgumentException(msg);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values.get(name);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Enumeration getValueNames()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values.keys();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removeValue(String name)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values.remove(name);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void setMaxInactiveInterval(int interval)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inactiveInterval = 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public int getMaxInactiveInterval()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return inactiveInterval;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    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XXX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sync'd for safty -- no other thread should be getting something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from this while we are reaping. This isn't the most optimal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// solution for this, but we'll determine something else later.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synchronized void reap()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Enumeration enum = appSessions.keys();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while (enum.hasMoreElements()) {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Object key = enum.nextElement();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ApplicationSession appSession =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    (ApplicationSession)appSessions.get(key);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    appSession.validate();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    }</a:t>
                  </a:r>
                </a:p>
                <a:p>
                  <a:pPr algn="l" eaLnBrk="0" hangingPunct="0"/>
                  <a:r>
                    <a:rPr lang="en-US" sz="100" b="1">
                      <a:latin typeface="Courier New" pitchFamily="49" charset="0"/>
                    </a:rPr>
                    <a:t>}</a:t>
                  </a: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  <a:p>
                  <a:pPr algn="l" eaLnBrk="0" hangingPunct="0"/>
                  <a:endParaRPr lang="en-US" sz="100" b="1">
                    <a:latin typeface="Courier New" pitchFamily="49" charset="0"/>
                  </a:endParaRPr>
                </a:p>
              </p:txBody>
            </p:sp>
          </p:grpSp>
        </p:grpSp>
        <p:sp>
          <p:nvSpPr>
            <p:cNvPr id="294999" name="Text Box 87"/>
            <p:cNvSpPr txBox="1">
              <a:spLocks noChangeArrowheads="1"/>
            </p:cNvSpPr>
            <p:nvPr/>
          </p:nvSpPr>
          <p:spPr bwMode="auto">
            <a:xfrm>
              <a:off x="3312" y="988"/>
              <a:ext cx="498" cy="6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private long lastAccessed = creationTime;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private int inactiveInterval = -1;</a:t>
              </a:r>
            </a:p>
            <a:p>
              <a:pPr algn="l" eaLnBrk="0" hangingPunct="0"/>
              <a:endParaRPr lang="en-US" sz="100">
                <a:latin typeface="Times" pitchFamily="18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void accessed()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// set last accessed to thisAccessTime as it will be left over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// from the previous access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lastAccessed = thisAccessTime;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thisAccessTime = System.currentTimeMillis();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validate();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}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void validate()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// if we have an inactive interval, check to see if we've exceeded it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if (inactiveInterval != -1)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int thisInterval =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    (int)(System.currentTimeMillis() - lastAccessed) / 1000;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if (thisInterval &gt; inactiveInterval)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    invalidate();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}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}</a:t>
              </a:r>
            </a:p>
            <a:p>
              <a:pPr algn="l" eaLnBrk="0" hangingPunct="0"/>
              <a:r>
                <a:rPr lang="en-US" sz="100" b="1" u="sng">
                  <a:latin typeface="Courier New" pitchFamily="49" charset="0"/>
                </a:rPr>
                <a:t>    }</a:t>
              </a:r>
            </a:p>
            <a:p>
              <a:pPr algn="l" eaLnBrk="0" hangingPunct="0"/>
              <a:endParaRPr lang="en-US" sz="100" b="1" u="sng"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public long getLastAccessedTime()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if (valid)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return lastAccessed;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} else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String msg = sm.getString("applicationSession.session.ise");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throw new IllegalStateException(msg);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}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}</a:t>
              </a:r>
            </a:p>
            <a:p>
              <a:pPr algn="l" eaLnBrk="0" hangingPunct="0"/>
              <a:endParaRPr lang="en-US" sz="100" b="1" u="sng">
                <a:latin typeface="Courier New" pitchFamily="49" charset="0"/>
              </a:endParaRPr>
            </a:p>
            <a:p>
              <a:pPr algn="l" eaLnBrk="0" hangingPunct="0"/>
              <a:endParaRPr lang="en-US" sz="100" b="1" u="sng">
                <a:latin typeface="Courier New" pitchFamily="49" charset="0"/>
              </a:endParaRPr>
            </a:p>
            <a:p>
              <a:pPr algn="l" eaLnBrk="0" hangingPunct="0"/>
              <a:r>
                <a:rPr lang="en-US" sz="100" b="1">
                  <a:solidFill>
                    <a:schemeClr val="folHlink"/>
                  </a:solidFill>
                  <a:latin typeface="Courier New" pitchFamily="49" charset="0"/>
                </a:rPr>
                <a:t> public long getLastAccessedTime() {</a:t>
              </a:r>
            </a:p>
            <a:p>
              <a:pPr algn="l" eaLnBrk="0" hangingPunct="0"/>
              <a:r>
                <a:rPr lang="en-US" sz="100" b="1">
                  <a:solidFill>
                    <a:schemeClr val="folHlink"/>
                  </a:solidFill>
                  <a:latin typeface="Courier New" pitchFamily="49" charset="0"/>
                </a:rPr>
                <a:t>        return lastAccessed;</a:t>
              </a:r>
            </a:p>
            <a:p>
              <a:pPr algn="l" eaLnBrk="0" hangingPunct="0"/>
              <a:r>
                <a:rPr lang="en-US" sz="100" b="1">
                  <a:solidFill>
                    <a:schemeClr val="folHlink"/>
                  </a:solidFill>
                  <a:latin typeface="Courier New" pitchFamily="49" charset="0"/>
                </a:rPr>
                <a:t>    }</a:t>
              </a:r>
            </a:p>
            <a:p>
              <a:pPr algn="l" eaLnBrk="0" hangingPunct="0"/>
              <a:endParaRPr lang="en-US" sz="100" b="1" u="sng">
                <a:latin typeface="Courier New" pitchFamily="49" charset="0"/>
              </a:endParaRPr>
            </a:p>
            <a:p>
              <a:pPr algn="l" eaLnBrk="0" hangingPunct="0"/>
              <a:endParaRPr lang="en-US" sz="100" b="1" u="sng">
                <a:latin typeface="Courier New" pitchFamily="49" charset="0"/>
              </a:endParaRPr>
            </a:p>
            <a:p>
              <a:pPr algn="l" eaLnBrk="0" hangingPunct="0"/>
              <a:r>
                <a:rPr lang="en-US" sz="100" b="1">
                  <a:solidFill>
                    <a:schemeClr val="folHlink"/>
                  </a:solidFill>
                  <a:latin typeface="Courier New" pitchFamily="49" charset="0"/>
                </a:rPr>
                <a:t> private long lastAccessed = creationTime;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void accessed()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// set last accessed to thisAccessTime as it will be left over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// from the previous access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lastAccessed = thisAccessTime;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thisAccessTime = System.currentTimeMillis();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}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void validate()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// if we have an inactive interval, check to see if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// we've exceeded it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</p:txBody>
        </p:sp>
        <p:sp>
          <p:nvSpPr>
            <p:cNvPr id="295000" name="Text Box 88"/>
            <p:cNvSpPr txBox="1">
              <a:spLocks noChangeArrowheads="1"/>
            </p:cNvSpPr>
            <p:nvPr/>
          </p:nvSpPr>
          <p:spPr bwMode="auto">
            <a:xfrm>
              <a:off x="3849" y="988"/>
              <a:ext cx="432" cy="7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if (inactiveInterval != -1)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int thisInterval =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    (int)(System.currentTimeMillis() - lastAccessed) / 1000;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if (thisInterval &gt; inactiveInterval)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    invalidate();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    ServerSessionManager ssm =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        ServerSessionManager.getManager();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    ssm.removeSession(this);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}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}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}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private long lastAccessedTime = creationTime;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/>
              <a:endParaRPr lang="en-US" sz="100" b="1"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latin typeface="Courier New" pitchFamily="49" charset="0"/>
                </a:rPr>
                <a:t>    </a:t>
              </a: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/**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 Return the last time the client sent a request associated with this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 session, as the number of milliseconds since midnight, January 1, 1970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 GMT.  Actions that your application takes, such as getting or setting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 a value associated with the session, do not affect the access time.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*/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public long getLastAccessedTime() {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return (this.lastAccessedTime);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}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endParaRPr lang="en-US" sz="100" b="1"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this.lastAccessedTime = time;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/>
              <a:endParaRPr lang="en-US" sz="100" b="1"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latin typeface="Courier New" pitchFamily="49" charset="0"/>
                </a:rPr>
                <a:t>    </a:t>
              </a: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/**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 Update the accessed time information for this session.  This method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 should be called by the context when a request comes in for a particular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 session, even if the application does not reference it.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*/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public void access() {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this.lastAccessedTime = this.thisAccessedTime;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this.thisAccessedTime = System.currentTimeMillis();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this.isNew=false;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}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lastAccessedTime = 0L;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lastAccessedTime = ((Long) stream.readObject()).longValue();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maxInactiveInterval = ((Integer) stream.readObject()).intValue();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isNew = ((Boolean) stream.readObject()).booleanValue();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</p:txBody>
        </p:sp>
        <p:sp>
          <p:nvSpPr>
            <p:cNvPr id="295001" name="Text Box 89"/>
            <p:cNvSpPr txBox="1">
              <a:spLocks noChangeArrowheads="1"/>
            </p:cNvSpPr>
            <p:nvPr/>
          </p:nvSpPr>
          <p:spPr bwMode="auto">
            <a:xfrm>
              <a:off x="4320" y="988"/>
              <a:ext cx="480" cy="78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stream.writeObject(new Long(lastAccessedTime));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sM.accessed(ctx, request, sessionId );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/>
              <a:r>
                <a:rPr lang="en-US" sz="100" b="1" u="sng">
                  <a:latin typeface="Courier New" pitchFamily="49" charset="0"/>
                </a:rPr>
                <a:t> </a:t>
              </a: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public void accessed( Context ctx, Request req, String id 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ApplicationSession apS=(ApplicationSession)findSession( ctx, id);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if( apS==null) return;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ServerSession servS=apS.getServerSession();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servS.accessed();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apS.accessed();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// cache it - no need to compute it again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req.setSession( apS 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}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/>
              <a:r>
                <a:rPr lang="en-US" sz="100" b="1" u="sng">
                  <a:latin typeface="Courier New" pitchFamily="49" charset="0"/>
                </a:rPr>
                <a:t> </a:t>
              </a: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/**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 Invalidate all sessions that have expired.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*/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private void processExpires() {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long timeNow = System.currentTimeMillis();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Session sessions[] = findSessions();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for (int i = 0; i &lt; sessions.length; i++) {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StandardSession session = (StandardSession) sessions[i];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if (!session.isValid())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    continue;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int maxInactiveInterval = session.getMaxInactiveInterval();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if (maxInactiveInterval &lt; 0)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    continue;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int timeIdle = // Truncate, do not round up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    (int) ((timeNow - session.getLastAccessedTime()) / 1000L);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if (timeIdle &gt;= maxInactiveInterval)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    session.expire();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}</a:t>
              </a:r>
            </a:p>
            <a:p>
              <a:pPr algn="l" eaLnBrk="0" hangingPunct="0"/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}</a:t>
              </a:r>
            </a:p>
            <a:p>
              <a:pPr algn="l" eaLnBrk="0" hangingPunct="0"/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endParaRPr lang="en-US" sz="100" b="1">
                <a:latin typeface="Courier New" pitchFamily="49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>
                  <a:latin typeface="Courier New" pitchFamily="49" charset="0"/>
                </a:rPr>
                <a:t>    </a:t>
              </a:r>
              <a:r>
                <a:rPr lang="en-US" sz="100" b="1">
                  <a:solidFill>
                    <a:schemeClr val="folHlink"/>
                  </a:solidFill>
                  <a:latin typeface="Courier New" pitchFamily="49" charset="0"/>
                </a:rPr>
                <a:t>/**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 Mark the specified session's last accessed time.  This should be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 called for each request by a RequestInterceptor.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 @param session The session to be marked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*/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public void accessed(Context ctx, Request req, String id) {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HttpSession session=findSession(ctx, id);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if( session == null) return;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if (session instanceof Session)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    ((Session) session).access();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// cache the HttpSession - avoid another find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    req.setSession( session );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00" b="1" u="sng">
                  <a:solidFill>
                    <a:schemeClr val="folHlink"/>
                  </a:solidFill>
                  <a:latin typeface="Courier New" pitchFamily="49" charset="0"/>
                </a:rPr>
                <a:t>    }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00" b="1" u="sng">
                <a:solidFill>
                  <a:schemeClr val="folHlink"/>
                </a:solidFill>
                <a:latin typeface="Courier New" pitchFamily="49" charset="0"/>
              </a:endParaRPr>
            </a:p>
            <a:p>
              <a:pPr algn="l" eaLnBrk="0" hangingPunct="0">
                <a:spcBef>
                  <a:spcPct val="50000"/>
                </a:spcBef>
              </a:pPr>
              <a:endParaRPr lang="en-US" sz="100">
                <a:latin typeface="Times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AspectJ™ is…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B115-E7DE-4DF2-8302-DE126D6AB813}" type="slidenum">
              <a:rPr lang="en-US"/>
              <a:pPr/>
              <a:t>53</a:t>
            </a:fld>
            <a:endParaRPr lang="en-US"/>
          </a:p>
        </p:txBody>
      </p:sp>
      <p:sp>
        <p:nvSpPr>
          <p:cNvPr id="3512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752600"/>
            <a:ext cx="8534400" cy="4191000"/>
          </a:xfrm>
        </p:spPr>
        <p:txBody>
          <a:bodyPr/>
          <a:lstStyle/>
          <a:p>
            <a:r>
              <a:rPr lang="en-US"/>
              <a:t>a small extension to Java</a:t>
            </a:r>
          </a:p>
          <a:p>
            <a:r>
              <a:rPr lang="en-US"/>
              <a:t>a general-purpose AO language</a:t>
            </a:r>
          </a:p>
          <a:p>
            <a:pPr lvl="1"/>
            <a:r>
              <a:rPr lang="en-US"/>
              <a:t>just as Java is a general-purpose OO language </a:t>
            </a:r>
          </a:p>
          <a:p>
            <a:r>
              <a:rPr lang="en-US"/>
              <a:t>version 1.2.1 (Nov 04). 1.5 pre-release.</a:t>
            </a:r>
          </a:p>
          <a:p>
            <a:r>
              <a:rPr lang="en-US"/>
              <a:t>The most mature of several approaches.</a:t>
            </a:r>
          </a:p>
          <a:p>
            <a:r>
              <a:rPr lang="en-US"/>
              <a:t>very active research community: conferences, Journal, books, software, ...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Terminology (3)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2A779-A9CD-4CCB-9376-1D8B023893D8}" type="slidenum">
              <a:rPr lang="en-US"/>
              <a:pPr/>
              <a:t>54</a:t>
            </a:fld>
            <a:endParaRPr lang="en-US"/>
          </a:p>
        </p:txBody>
      </p:sp>
      <p:sp>
        <p:nvSpPr>
          <p:cNvPr id="3532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Join Points – well defined places in the execution flow where additional behavior can be attached.</a:t>
            </a:r>
          </a:p>
          <a:p>
            <a:r>
              <a:rPr lang="en-US"/>
              <a:t>Advice – the behavior to execute at a join point (before/after/instead).</a:t>
            </a:r>
          </a:p>
          <a:p>
            <a:r>
              <a:rPr lang="en-US"/>
              <a:t>Pointcut designator – describes a set of join points.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Terminology (4)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59B71-0F3B-42A7-A794-25BCDA8986D1}" type="slidenum">
              <a:rPr lang="en-US"/>
              <a:pPr/>
              <a:t>55</a:t>
            </a:fld>
            <a:endParaRPr lang="en-US"/>
          </a:p>
        </p:txBody>
      </p:sp>
      <p:sp>
        <p:nvSpPr>
          <p:cNvPr id="3553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Aspect – a modular unit designed to implement a concern. May include code (called advice) and indication where, when and how to invoke it.</a:t>
            </a:r>
          </a:p>
          <a:p>
            <a:r>
              <a:rPr lang="en-US"/>
              <a:t>Weaving - the process of composing core functionality modules with aspects, yielding a working system.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Example: logging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1D17B-7D97-46ED-898A-BBF20657C900}" type="slidenum">
              <a:rPr lang="en-US"/>
              <a:pPr/>
              <a:t>56</a:t>
            </a:fld>
            <a:endParaRPr lang="en-US"/>
          </a:p>
        </p:txBody>
      </p:sp>
      <p:sp>
        <p:nvSpPr>
          <p:cNvPr id="3307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79388" y="1341438"/>
            <a:ext cx="8785225" cy="4784725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pointcut methodCall(): call(void Line.*(..));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before() : methodCall()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	System.out.println(“entering “+ thisJoinPoint);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after() returning: methodCall()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	System.out.println(“exiting “+ thisJoinPoint);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lnSpc>
                <a:spcPct val="80000"/>
              </a:lnSpc>
            </a:pPr>
            <a:endParaRPr lang="en-US" sz="2000" b="1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579438"/>
            <a:ext cx="7504113" cy="842962"/>
          </a:xfrm>
        </p:spPr>
        <p:txBody>
          <a:bodyPr/>
          <a:lstStyle/>
          <a:p>
            <a:r>
              <a:rPr lang="en-US"/>
              <a:t>Example: update display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25789-AAF1-43CC-84A8-47D80FE61407}" type="slidenum">
              <a:rPr lang="en-US"/>
              <a:pPr/>
              <a:t>57</a:t>
            </a:fld>
            <a:endParaRPr lang="en-US"/>
          </a:p>
        </p:txBody>
      </p:sp>
      <p:sp>
        <p:nvSpPr>
          <p:cNvPr id="3328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>
                <a:latin typeface="Courier New" pitchFamily="49" charset="0"/>
                <a:cs typeface="Courier New" pitchFamily="49" charset="0"/>
              </a:rPr>
              <a:t>aspect DisplayUpdating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>
                <a:latin typeface="Courier New" pitchFamily="49" charset="0"/>
                <a:cs typeface="Courier New" pitchFamily="49" charset="0"/>
              </a:rPr>
              <a:t>	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>
                <a:latin typeface="Courier New" pitchFamily="49" charset="0"/>
                <a:cs typeface="Courier New" pitchFamily="49" charset="0"/>
              </a:rPr>
              <a:t>		pointcut move():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>
                <a:latin typeface="Courier New" pitchFamily="49" charset="0"/>
                <a:cs typeface="Courier New" pitchFamily="49" charset="0"/>
              </a:rPr>
              <a:t>		   call(void Line.setP1(Point)) ||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>
                <a:latin typeface="Courier New" pitchFamily="49" charset="0"/>
                <a:cs typeface="Courier New" pitchFamily="49" charset="0"/>
              </a:rPr>
              <a:t>		   call(void Line.setP2(Point));</a:t>
            </a:r>
          </a:p>
          <a:p>
            <a:pPr>
              <a:lnSpc>
                <a:spcPct val="80000"/>
              </a:lnSpc>
            </a:pPr>
            <a:endParaRPr lang="en-US" sz="2400" b="1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>
                <a:latin typeface="Courier New" pitchFamily="49" charset="0"/>
                <a:cs typeface="Courier New" pitchFamily="49" charset="0"/>
              </a:rPr>
              <a:t>		after() returning: move()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>
                <a:latin typeface="Courier New" pitchFamily="49" charset="0"/>
                <a:cs typeface="Courier New" pitchFamily="49" charset="0"/>
              </a:rPr>
              <a:t>		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>
                <a:latin typeface="Courier New" pitchFamily="49" charset="0"/>
                <a:cs typeface="Courier New" pitchFamily="49" charset="0"/>
              </a:rPr>
              <a:t>			Display.update();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>
                <a:latin typeface="Courier New" pitchFamily="49" charset="0"/>
                <a:cs typeface="Courier New" pitchFamily="49" charset="0"/>
              </a:rPr>
              <a:t>		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>
                <a:latin typeface="Courier New" pitchFamily="49" charset="0"/>
                <a:cs typeface="Courier New" pitchFamily="49" charset="0"/>
              </a:rPr>
              <a:t>	}</a:t>
            </a:r>
          </a:p>
          <a:p>
            <a:pPr>
              <a:lnSpc>
                <a:spcPct val="80000"/>
              </a:lnSpc>
            </a:pPr>
            <a:endParaRPr lang="en-US" sz="2400" b="1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9188" y="566738"/>
            <a:ext cx="7399337" cy="750887"/>
          </a:xfrm>
        </p:spPr>
        <p:txBody>
          <a:bodyPr/>
          <a:lstStyle/>
          <a:p>
            <a:pPr algn="ctr"/>
            <a:r>
              <a:rPr lang="en-US" sz="4000"/>
              <a:t>HelloWorld </a:t>
            </a:r>
            <a:endParaRPr lang="en-US" sz="320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8B48B-12C0-4BFC-8EFE-978683B60ACB}" type="slidenum">
              <a:rPr lang="en-US"/>
              <a:pPr/>
              <a:t>58</a:t>
            </a:fld>
            <a:endParaRPr lang="en-US"/>
          </a:p>
        </p:txBody>
      </p:sp>
      <p:sp>
        <p:nvSpPr>
          <p:cNvPr id="3348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628775"/>
            <a:ext cx="8077200" cy="4622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/>
              <a:t>HelloWorld.java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/>
              <a:t>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public class HelloWorld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{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public static void say(String message)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	{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    System.out.println(message);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}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public static void sayToPerson(String 						message, String name)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	{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   System.out.println(name + ", " + message);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}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1154113"/>
          </a:xfrm>
        </p:spPr>
        <p:txBody>
          <a:bodyPr/>
          <a:lstStyle/>
          <a:p>
            <a:r>
              <a:rPr lang="en-US"/>
              <a:t>HelloWorld(2)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BEF2A-27B6-44F9-9899-95822E572A59}" type="slidenum">
              <a:rPr lang="en-US"/>
              <a:pPr/>
              <a:t>59</a:t>
            </a:fld>
            <a:endParaRPr lang="en-US"/>
          </a:p>
        </p:txBody>
      </p:sp>
      <p:sp>
        <p:nvSpPr>
          <p:cNvPr id="3368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79388" y="1412875"/>
            <a:ext cx="8640762" cy="453707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/>
              <a:t>Test.java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/>
              <a:t>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public class Test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{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public static void main(String[] args)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	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	   HelloWorld.say(“Hello World”);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	   HelloWorld.sayToPerson(“Hello World”, “Ohad”);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	}    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ajc HelloWorld.java Test.java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java Test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Hello World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Ohad, Hello World   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89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Concerns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4840287"/>
          </a:xfrm>
        </p:spPr>
        <p:txBody>
          <a:bodyPr/>
          <a:lstStyle/>
          <a:p>
            <a:r>
              <a:rPr lang="en-US" altLang="en-US" sz="2400"/>
              <a:t>AOP is based on the idea that computer systems are better programmed by separately specifying the various concerns of a system</a:t>
            </a:r>
          </a:p>
          <a:p>
            <a:r>
              <a:rPr lang="en-US" altLang="en-US" sz="2400"/>
              <a:t>Separation of concerns is an important software engineering principle guiding all stage of a sw development methodology</a:t>
            </a:r>
          </a:p>
          <a:p>
            <a:r>
              <a:rPr lang="en-US" altLang="en-US" sz="2400"/>
              <a:t>Concerns: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pPr>
              <a:buFont typeface="Wingdings" pitchFamily="2" charset="2"/>
              <a:buNone/>
            </a:pPr>
            <a:endParaRPr lang="en-US" altLang="en-US" sz="240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752600" y="4876800"/>
            <a:ext cx="6705600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are properties or areas of interest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can range from high-level notion ot low level-notion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can be functional or nonfunctional (systemic)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altLang="en-US" sz="2200"/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altLang="en-US" sz="2000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7772400" y="6430963"/>
            <a:ext cx="13716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200">
                <a:hlinkClick r:id="rId2" action="ppaction://hlinksldjump"/>
              </a:rPr>
              <a:t>back</a:t>
            </a:r>
            <a:endParaRPr lang="en-US" altLang="en-US" sz="220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630238"/>
          </a:xfrm>
        </p:spPr>
        <p:txBody>
          <a:bodyPr>
            <a:normAutofit fontScale="90000"/>
          </a:bodyPr>
          <a:lstStyle/>
          <a:p>
            <a:r>
              <a:rPr lang="en-US" sz="4000"/>
              <a:t>HelloWorld(3)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F48-4AF8-4263-94EF-2B74B5F15100}" type="slidenum">
              <a:rPr lang="en-US"/>
              <a:pPr/>
              <a:t>60</a:t>
            </a:fld>
            <a:endParaRPr lang="en-US"/>
          </a:p>
        </p:txBody>
      </p:sp>
      <p:sp>
        <p:nvSpPr>
          <p:cNvPr id="3389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0825" y="836613"/>
            <a:ext cx="8642350" cy="5892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/>
              <a:t>MannersAspect.java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/>
              <a:t/>
            </a:r>
            <a:br>
              <a:rPr lang="en-US" sz="2000" b="1"/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public aspect MannersAspect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    pointcut saying() :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	   call(public static void HelloWorld.say*(..));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    before() : saying() {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    System.out.print("Good day! ");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}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/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after() : saying() {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    System.out.println("Thank you!");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}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ajc HelloWorld.java </a:t>
            </a:r>
            <a:r>
              <a:rPr lang="en-US" sz="2000" b="1"/>
              <a:t>MannersAspect.java</a:t>
            </a:r>
            <a:r>
              <a:rPr lang="en-US" sz="2000" b="1">
                <a:latin typeface="Courier New" pitchFamily="49" charset="0"/>
                <a:cs typeface="Courier New" pitchFamily="49" charset="0"/>
              </a:rPr>
              <a:t> Test.java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java Test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Good day! Hello World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Thank you!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Good day! Ohad, Hello World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Thank you!</a:t>
            </a:r>
            <a:endParaRPr lang="en-US" sz="200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792163"/>
          </a:xfrm>
        </p:spPr>
        <p:txBody>
          <a:bodyPr/>
          <a:lstStyle/>
          <a:p>
            <a:r>
              <a:rPr lang="en-US" sz="4000"/>
              <a:t>HelloWorld(4)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94E7-5CB6-464D-BFBA-2D3DD7F43F21}" type="slidenum">
              <a:rPr lang="en-US"/>
              <a:pPr/>
              <a:t>61</a:t>
            </a:fld>
            <a:endParaRPr lang="en-US"/>
          </a:p>
        </p:txBody>
      </p:sp>
      <p:sp>
        <p:nvSpPr>
          <p:cNvPr id="3409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908050"/>
            <a:ext cx="9144000" cy="53403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/>
              <a:t>HebrewSalutationAspect.java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/>
              <a:t/>
            </a:r>
            <a:br>
              <a:rPr lang="en-US" sz="2000" b="1"/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public aspect HebrewSalutationAspect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    pointcut Histahbekoot(String person) :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	call(* void HelloWorld.sayToPerson(String, String))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	&amp;&amp; args(String , person);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    void around (String Person) : Histahbekoot(person)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	    {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    proceed(person + “-AHI”);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    }</a:t>
            </a:r>
            <a:br>
              <a:rPr lang="en-US" sz="2000" b="1">
                <a:latin typeface="Courier New" pitchFamily="49" charset="0"/>
                <a:cs typeface="Courier New" pitchFamily="49" charset="0"/>
              </a:rPr>
            </a:br>
            <a:r>
              <a:rPr lang="en-US" sz="2000" b="1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ajc HelloWorld.java MannersAspect.java \     	HebrewSalutationAspect.java Test.java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java Test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Good day! Hello World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Thank you!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Good day! Ohad-AHI, Hello World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>
                <a:latin typeface="Courier New" pitchFamily="49" charset="0"/>
                <a:cs typeface="Courier New" pitchFamily="49" charset="0"/>
              </a:rPr>
              <a:t>Thank you!</a:t>
            </a:r>
            <a:endParaRPr lang="en-US" sz="200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AOP and AspectJ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b="1"/>
              <a:t>Book:</a:t>
            </a:r>
          </a:p>
          <a:p>
            <a:pPr>
              <a:buFont typeface="Wingdings" pitchFamily="2" charset="2"/>
              <a:buNone/>
            </a:pPr>
            <a:r>
              <a:rPr lang="en-US" sz="2800" b="1"/>
              <a:t>	AspectJ in Action</a:t>
            </a:r>
            <a:r>
              <a:rPr lang="en-US" sz="2800"/>
              <a:t/>
            </a:r>
            <a:br>
              <a:rPr lang="en-US" sz="2800"/>
            </a:br>
            <a:r>
              <a:rPr lang="en-US" sz="2800"/>
              <a:t>Practical Aspect-Oriented Programming</a:t>
            </a:r>
            <a:br>
              <a:rPr lang="en-US" sz="2800"/>
            </a:br>
            <a:r>
              <a:rPr lang="en-US" sz="2800" b="1">
                <a:hlinkClick r:id="" action="ppaction://noaction"/>
              </a:rPr>
              <a:t>Ramnivas Laddad</a:t>
            </a:r>
            <a:r>
              <a:rPr lang="en-US" sz="2800"/>
              <a:t> 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en-US" sz="280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221A-ABAA-4C1F-B5FF-EBCBC4B6406C}" type="slidenum">
              <a:rPr lang="en-US"/>
              <a:pPr/>
              <a:t>62</a:t>
            </a:fld>
            <a:endParaRPr lang="en-US"/>
          </a:p>
        </p:txBody>
      </p:sp>
      <p:pic>
        <p:nvPicPr>
          <p:cNvPr id="98314" name="Picture 10" descr="AspectJ in Ac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670050"/>
            <a:ext cx="3838575" cy="46069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AOP and AspectJ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DCA2-2EB8-4C7C-B1E5-6A11E2CB6F8A}" type="slidenum">
              <a:rPr lang="en-US"/>
              <a:pPr/>
              <a:t>63</a:t>
            </a:fld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/>
              <a:t>Online Documentation: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hlinkClick r:id="rId3"/>
              </a:rPr>
              <a:t>http://dev.eclipse.org/viewcvs/indextech.cgi/~checkout~/aspectj-home/doc/index.html</a:t>
            </a:r>
            <a:endParaRPr lang="en-US" sz="2000" b="1"/>
          </a:p>
          <a:p>
            <a:pPr>
              <a:lnSpc>
                <a:spcPct val="90000"/>
              </a:lnSpc>
            </a:pPr>
            <a:endParaRPr lang="en-US" sz="2000" b="1"/>
          </a:p>
          <a:p>
            <a:pPr>
              <a:lnSpc>
                <a:spcPct val="90000"/>
              </a:lnSpc>
            </a:pPr>
            <a:r>
              <a:rPr lang="en-US" sz="2000" b="1"/>
              <a:t>Mailing list: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/>
              <a:t>			</a:t>
            </a:r>
            <a:r>
              <a:rPr lang="en-US" sz="2800" b="1">
                <a:hlinkClick r:id="rId4"/>
              </a:rPr>
              <a:t>http://aosd.net/</a:t>
            </a:r>
            <a:endParaRPr lang="en-US" sz="2800" b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b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b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b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b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Aspect Oriented Programming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/>
              <a:t>Michael </a:t>
            </a:r>
            <a:r>
              <a:rPr lang="en-US" sz="2800" dirty="0" err="1"/>
              <a:t>Kucera</a:t>
            </a:r>
            <a:endParaRPr lang="en-US" sz="2800" dirty="0"/>
          </a:p>
          <a:p>
            <a:r>
              <a:rPr lang="en-US" sz="2800" dirty="0"/>
              <a:t>CAS 706</a:t>
            </a:r>
          </a:p>
          <a:p>
            <a:r>
              <a:rPr lang="en-US" sz="2800" dirty="0"/>
              <a:t>March 15, 2005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Motivation for AOP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14398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Typical programs often have behavior that doesn't fit into a single module.</a:t>
            </a:r>
          </a:p>
          <a:p>
            <a:pPr>
              <a:lnSpc>
                <a:spcPct val="90000"/>
              </a:lnSpc>
            </a:pPr>
            <a:r>
              <a:rPr lang="en-US" sz="2800"/>
              <a:t>“Code Tangling”</a:t>
            </a:r>
            <a:r>
              <a:rPr lang="en-US" sz="2400"/>
              <a:t> </a:t>
            </a:r>
            <a:endParaRPr lang="en-US" sz="280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468313" y="5373688"/>
            <a:ext cx="82296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80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1619250" y="3860800"/>
            <a:ext cx="1296988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1547813" y="3500438"/>
            <a:ext cx="1584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XML Parsing</a:t>
            </a: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5795963" y="3211513"/>
            <a:ext cx="1296987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5867400" y="5011738"/>
            <a:ext cx="1296988" cy="8651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5724525" y="2851150"/>
            <a:ext cx="1584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Accounting</a:t>
            </a: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5795963" y="4651375"/>
            <a:ext cx="1584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Database</a:t>
            </a:r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3851275" y="4003675"/>
            <a:ext cx="1008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Logging</a:t>
            </a:r>
          </a:p>
        </p:txBody>
      </p:sp>
      <p:sp>
        <p:nvSpPr>
          <p:cNvPr id="4120" name="Line 24"/>
          <p:cNvSpPr>
            <a:spLocks noChangeShapeType="1"/>
          </p:cNvSpPr>
          <p:nvPr/>
        </p:nvSpPr>
        <p:spPr bwMode="auto">
          <a:xfrm>
            <a:off x="1619250" y="4219575"/>
            <a:ext cx="1296988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1" name="Line 25"/>
          <p:cNvSpPr>
            <a:spLocks noChangeShapeType="1"/>
          </p:cNvSpPr>
          <p:nvPr/>
        </p:nvSpPr>
        <p:spPr bwMode="auto">
          <a:xfrm>
            <a:off x="5795963" y="3427413"/>
            <a:ext cx="1296987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2" name="Line 26"/>
          <p:cNvSpPr>
            <a:spLocks noChangeShapeType="1"/>
          </p:cNvSpPr>
          <p:nvPr/>
        </p:nvSpPr>
        <p:spPr bwMode="auto">
          <a:xfrm>
            <a:off x="5795963" y="3643313"/>
            <a:ext cx="1296987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3" name="Line 27"/>
          <p:cNvSpPr>
            <a:spLocks noChangeShapeType="1"/>
          </p:cNvSpPr>
          <p:nvPr/>
        </p:nvSpPr>
        <p:spPr bwMode="auto">
          <a:xfrm>
            <a:off x="5867400" y="5732463"/>
            <a:ext cx="1296988" cy="0"/>
          </a:xfrm>
          <a:prstGeom prst="line">
            <a:avLst/>
          </a:prstGeom>
          <a:noFill/>
          <a:ln w="635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4" name="Line 28"/>
          <p:cNvSpPr>
            <a:spLocks noChangeShapeType="1"/>
          </p:cNvSpPr>
          <p:nvPr/>
        </p:nvSpPr>
        <p:spPr bwMode="auto">
          <a:xfrm>
            <a:off x="5867400" y="5372100"/>
            <a:ext cx="1296988" cy="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5" name="Line 29"/>
          <p:cNvSpPr>
            <a:spLocks noChangeShapeType="1"/>
          </p:cNvSpPr>
          <p:nvPr/>
        </p:nvSpPr>
        <p:spPr bwMode="auto">
          <a:xfrm>
            <a:off x="5867400" y="5227638"/>
            <a:ext cx="1296988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6" name="Line 30"/>
          <p:cNvSpPr>
            <a:spLocks noChangeShapeType="1"/>
          </p:cNvSpPr>
          <p:nvPr/>
        </p:nvSpPr>
        <p:spPr bwMode="auto">
          <a:xfrm>
            <a:off x="1619250" y="4435475"/>
            <a:ext cx="1296988" cy="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795963" y="3355975"/>
            <a:ext cx="1296987" cy="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8" name="Line 32"/>
          <p:cNvSpPr>
            <a:spLocks noChangeShapeType="1"/>
          </p:cNvSpPr>
          <p:nvPr/>
        </p:nvSpPr>
        <p:spPr bwMode="auto">
          <a:xfrm flipH="1">
            <a:off x="2916238" y="4219575"/>
            <a:ext cx="935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9" name="Line 33"/>
          <p:cNvSpPr>
            <a:spLocks noChangeShapeType="1"/>
          </p:cNvSpPr>
          <p:nvPr/>
        </p:nvSpPr>
        <p:spPr bwMode="auto">
          <a:xfrm flipH="1">
            <a:off x="2916238" y="4292600"/>
            <a:ext cx="935037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31" name="Line 35"/>
          <p:cNvSpPr>
            <a:spLocks noChangeShapeType="1"/>
          </p:cNvSpPr>
          <p:nvPr/>
        </p:nvSpPr>
        <p:spPr bwMode="auto">
          <a:xfrm flipV="1">
            <a:off x="4859338" y="3355975"/>
            <a:ext cx="9366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32" name="Line 36"/>
          <p:cNvSpPr>
            <a:spLocks noChangeShapeType="1"/>
          </p:cNvSpPr>
          <p:nvPr/>
        </p:nvSpPr>
        <p:spPr bwMode="auto">
          <a:xfrm flipV="1">
            <a:off x="4859338" y="3643313"/>
            <a:ext cx="9366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33" name="Line 37"/>
          <p:cNvSpPr>
            <a:spLocks noChangeShapeType="1"/>
          </p:cNvSpPr>
          <p:nvPr/>
        </p:nvSpPr>
        <p:spPr bwMode="auto">
          <a:xfrm>
            <a:off x="4859338" y="4364038"/>
            <a:ext cx="1008062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34" name="Line 38"/>
          <p:cNvSpPr>
            <a:spLocks noChangeShapeType="1"/>
          </p:cNvSpPr>
          <p:nvPr/>
        </p:nvSpPr>
        <p:spPr bwMode="auto">
          <a:xfrm>
            <a:off x="4859338" y="4435475"/>
            <a:ext cx="1008062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35" name="Line 39"/>
          <p:cNvSpPr>
            <a:spLocks noChangeShapeType="1"/>
          </p:cNvSpPr>
          <p:nvPr/>
        </p:nvSpPr>
        <p:spPr bwMode="auto">
          <a:xfrm>
            <a:off x="4787900" y="4435475"/>
            <a:ext cx="1079500" cy="1296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Crosscutting Concerns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AOP addresses behaviors that span many, often unrelated, modules.</a:t>
            </a:r>
          </a:p>
          <a:p>
            <a:pPr>
              <a:lnSpc>
                <a:spcPct val="80000"/>
              </a:lnSpc>
            </a:pPr>
            <a:endParaRPr lang="en-US" sz="2800"/>
          </a:p>
          <a:p>
            <a:pPr>
              <a:lnSpc>
                <a:spcPct val="80000"/>
              </a:lnSpc>
            </a:pPr>
            <a:r>
              <a:rPr lang="en-US" sz="2800"/>
              <a:t>Core Concerns: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Primary core functionality.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Central functionality of a module.</a:t>
            </a:r>
          </a:p>
          <a:p>
            <a:pPr>
              <a:lnSpc>
                <a:spcPct val="80000"/>
              </a:lnSpc>
            </a:pPr>
            <a:r>
              <a:rPr lang="en-US" sz="2800"/>
              <a:t>Crosscutting Concerns: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System wide concerns that span multiple modules.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Cuts across the typical division of responsibility.</a:t>
            </a:r>
          </a:p>
          <a:p>
            <a:pPr>
              <a:lnSpc>
                <a:spcPct val="80000"/>
              </a:lnSpc>
            </a:pPr>
            <a:endParaRPr lang="en-US" sz="2800"/>
          </a:p>
          <a:p>
            <a:pPr>
              <a:lnSpc>
                <a:spcPct val="80000"/>
              </a:lnSpc>
            </a:pPr>
            <a:r>
              <a:rPr lang="en-US" sz="2800"/>
              <a:t>OOP creates a coupling between core and crosscutting concerns.</a:t>
            </a:r>
          </a:p>
          <a:p>
            <a:pPr>
              <a:lnSpc>
                <a:spcPct val="80000"/>
              </a:lnSpc>
            </a:pPr>
            <a:r>
              <a:rPr lang="en-US" sz="2800"/>
              <a:t>AOP aims to modularize crosscutting concerns.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In AOP crosscutting concerns are implemented in aspects instead of fusing them into core modules.</a:t>
            </a:r>
          </a:p>
          <a:p>
            <a:r>
              <a:rPr lang="en-US" sz="2800"/>
              <a:t>Aspects are an additional unit of modularity.</a:t>
            </a:r>
          </a:p>
          <a:p>
            <a:r>
              <a:rPr lang="en-US" sz="2800"/>
              <a:t>Aspects can be reused.</a:t>
            </a:r>
          </a:p>
          <a:p>
            <a:r>
              <a:rPr lang="en-US" sz="2800"/>
              <a:t>By reducing code tangling it makes it easier to understand what the core functionality of a module is.</a:t>
            </a:r>
          </a:p>
          <a:p>
            <a:r>
              <a:rPr lang="en-US" sz="2800"/>
              <a:t>An “aspect weaver” takes the aspects and the core modules and composes the final system.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Example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052513"/>
            <a:ext cx="8229600" cy="49688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public class Example {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public static void deliverMessage(String message)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	System.out.println("The message is: " + message);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public static void main(String [] args)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	deliverMessage("I'm here");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	deliverMessage("AspectJ rocks");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200" b="1">
              <a:latin typeface="Courier New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public aspect ExampleAspect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pointcut helloPC() : call(void Example.deliverMessage(..));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before() : helloPC()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	System.out.print("Hello! 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after() : helloPC()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	System.out.println("The message has been delivered.");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latin typeface="Courier New" pitchFamily="49" charset="0"/>
              </a:rPr>
              <a:t>}</a:t>
            </a:r>
            <a:endParaRPr lang="en-US" sz="1800" b="1">
              <a:latin typeface="Courier New" pitchFamily="49" charset="0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5867400" y="5445125"/>
            <a:ext cx="3025775" cy="1187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u="sng"/>
              <a:t>Output: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900" u="sng"/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1200" b="1"/>
              <a:t>Hello! The message is: I'm here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1200" b="1"/>
              <a:t>The message has been delivered.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1200" b="1"/>
              <a:t>Hello! The message is: AspectJ rocks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1200" b="1"/>
              <a:t>The message has been delivered.</a:t>
            </a:r>
            <a:endParaRPr 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Weaving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Weaving rules specify how to integrate the final system.</a:t>
            </a:r>
          </a:p>
          <a:p>
            <a:r>
              <a:rPr lang="en-US" sz="2800"/>
              <a:t>Can be implemented in various ways:</a:t>
            </a:r>
          </a:p>
          <a:p>
            <a:pPr lvl="1"/>
            <a:r>
              <a:rPr lang="en-US" sz="2400"/>
              <a:t>Source to source translation.</a:t>
            </a:r>
          </a:p>
          <a:p>
            <a:pPr lvl="1"/>
            <a:r>
              <a:rPr lang="en-US" sz="2400"/>
              <a:t>Bytecode enhancement, first compile source with original compiler, then weave aspects into class files.</a:t>
            </a:r>
          </a:p>
          <a:p>
            <a:pPr lvl="1"/>
            <a:r>
              <a:rPr lang="en-US" sz="2400"/>
              <a:t>Just-in-time weaving done by a classloader.</a:t>
            </a:r>
          </a:p>
          <a:p>
            <a:pPr lvl="1"/>
            <a:r>
              <a:rPr lang="en-US" sz="2400"/>
              <a:t>By the language compiler.</a:t>
            </a:r>
          </a:p>
          <a:p>
            <a:pPr lvl="1"/>
            <a:endParaRPr lang="en-US" sz="2400"/>
          </a:p>
          <a:p>
            <a:r>
              <a:rPr lang="en-US" sz="2800"/>
              <a:t>The JAsCo language supports runtime weaving and unweaving.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Example of crosscutting concerns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2743200"/>
            <a:ext cx="7772400" cy="4114800"/>
          </a:xfrm>
        </p:spPr>
        <p:txBody>
          <a:bodyPr/>
          <a:lstStyle/>
          <a:p>
            <a:r>
              <a:rPr lang="en-US" altLang="en-US" sz="2400"/>
              <a:t>Consider: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r>
              <a:rPr lang="en-US" altLang="en-US" sz="2400"/>
              <a:t>This requires every method that moves a figure element to do the notification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524000" y="3581400"/>
            <a:ext cx="6629400" cy="19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the UML for a simple figure editor in which there are two concrete classes of figure element, points and lines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the concern that the screen manager should be notified whenever a figure element moves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1447800" y="2133600"/>
            <a:ext cx="480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en-US" sz="2000"/>
              <a:t>It is taken from C. of the  ACM </a:t>
            </a:r>
            <a:endParaRPr lang="en-US" altLang="en-US" sz="200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Overview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4721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Join point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Places where crosscutting concerns can be woven in.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Ex. method call, field access, object creation.</a:t>
            </a:r>
          </a:p>
          <a:p>
            <a:pPr>
              <a:lnSpc>
                <a:spcPct val="90000"/>
              </a:lnSpc>
            </a:pPr>
            <a:r>
              <a:rPr lang="en-US" sz="2800"/>
              <a:t>Pointcut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Declaration that selects join points and collects contexts at that point.</a:t>
            </a:r>
          </a:p>
          <a:p>
            <a:pPr>
              <a:lnSpc>
                <a:spcPct val="90000"/>
              </a:lnSpc>
            </a:pPr>
            <a:r>
              <a:rPr lang="en-US" sz="2800"/>
              <a:t>Advice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Code to be executed at a join point.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Three types: before, after and around.</a:t>
            </a:r>
          </a:p>
          <a:p>
            <a:pPr>
              <a:lnSpc>
                <a:spcPct val="90000"/>
              </a:lnSpc>
            </a:pPr>
            <a:r>
              <a:rPr lang="en-US" sz="2800"/>
              <a:t>Aspect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Unit of modularity.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Can contain fields and methods like a regular Java class.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Overview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545137"/>
          </a:xfrm>
        </p:spPr>
        <p:txBody>
          <a:bodyPr/>
          <a:lstStyle/>
          <a:p>
            <a:r>
              <a:rPr lang="en-US" sz="2800"/>
              <a:t>Introduction</a:t>
            </a:r>
          </a:p>
          <a:p>
            <a:pPr lvl="1"/>
            <a:r>
              <a:rPr lang="en-US" sz="2400"/>
              <a:t>Introduces changes to classes.</a:t>
            </a:r>
          </a:p>
          <a:p>
            <a:pPr lvl="1"/>
            <a:r>
              <a:rPr lang="en-US" sz="2400"/>
              <a:t>Makes static changes that alone do not effect be behavior of the system.</a:t>
            </a:r>
          </a:p>
          <a:p>
            <a:pPr lvl="1"/>
            <a:r>
              <a:rPr lang="en-US" sz="2400"/>
              <a:t>Can add methods and fields to a class.</a:t>
            </a:r>
          </a:p>
          <a:p>
            <a:pPr lvl="1"/>
            <a:r>
              <a:rPr lang="en-US" sz="2400"/>
              <a:t>Add implemented interfaces.</a:t>
            </a:r>
          </a:p>
          <a:p>
            <a:pPr lvl="1"/>
            <a:r>
              <a:rPr lang="en-US" sz="2400"/>
              <a:t>Adds mixin like inheritance to Java.</a:t>
            </a:r>
          </a:p>
          <a:p>
            <a:r>
              <a:rPr lang="en-US" sz="2800"/>
              <a:t>Compile time declaration</a:t>
            </a:r>
          </a:p>
          <a:p>
            <a:pPr lvl="1"/>
            <a:r>
              <a:rPr lang="en-US" sz="2400"/>
              <a:t>Add compile time errors and warnings upon detecting certain usage patterns.</a:t>
            </a:r>
          </a:p>
          <a:p>
            <a:r>
              <a:rPr lang="en-US" sz="2800"/>
              <a:t>Every valid Java program is a valid AspectJ program.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Join point model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720725"/>
          </a:xfrm>
        </p:spPr>
        <p:txBody>
          <a:bodyPr/>
          <a:lstStyle/>
          <a:p>
            <a:r>
              <a:rPr lang="en-US" sz="2800"/>
              <a:t>Any identifiable execution point:</a:t>
            </a:r>
          </a:p>
        </p:txBody>
      </p:sp>
      <p:sp>
        <p:nvSpPr>
          <p:cNvPr id="76810" name="Rectangle 10"/>
          <p:cNvSpPr>
            <a:spLocks noChangeArrowheads="1"/>
          </p:cNvSpPr>
          <p:nvPr/>
        </p:nvSpPr>
        <p:spPr bwMode="auto">
          <a:xfrm>
            <a:off x="539750" y="1844675"/>
            <a:ext cx="41751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/>
              <a:t>method body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/>
              <a:t>method call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/>
              <a:t>constructor body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/>
              <a:t>constructor call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/>
              <a:t>field access</a:t>
            </a:r>
          </a:p>
        </p:txBody>
      </p:sp>
      <p:sp>
        <p:nvSpPr>
          <p:cNvPr id="76811" name="Rectangle 11"/>
          <p:cNvSpPr>
            <a:spLocks noChangeArrowheads="1"/>
          </p:cNvSpPr>
          <p:nvPr/>
        </p:nvSpPr>
        <p:spPr bwMode="auto">
          <a:xfrm>
            <a:off x="4067175" y="1844675"/>
            <a:ext cx="45370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/>
              <a:t>catch block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/>
              <a:t>class (static) initialization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/>
              <a:t>object initialization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/>
              <a:t>object pre-initialization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/>
              <a:t>advice execution</a:t>
            </a:r>
          </a:p>
        </p:txBody>
      </p:sp>
      <p:sp>
        <p:nvSpPr>
          <p:cNvPr id="76813" name="Rectangle 13"/>
          <p:cNvSpPr>
            <a:spLocks noChangeArrowheads="1"/>
          </p:cNvSpPr>
          <p:nvPr/>
        </p:nvSpPr>
        <p:spPr bwMode="auto">
          <a:xfrm>
            <a:off x="468313" y="4652963"/>
            <a:ext cx="82296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/>
              <a:t>All join points have a context. Certain pointcuts can capture the context and pass it to the advice.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Capturing Context</a:t>
            </a: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684213" y="1125538"/>
            <a:ext cx="8459787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public class Employee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int salary;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public void setSalary(int salary)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this.salary = salary;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public static void main(String[] args)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Employee emp = new Employee();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emp.setSalary(50000);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System.out.println("Salary: " + emp.salary);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public aspect MoneyAspect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pointcut employeePC(int salary) : call(* Employee.setSalary(..)) &amp;&amp; args(salary) 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void around(int salary) : employeePC(salary)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salary *= 2;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proceed(salary);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</p:txBody>
      </p:sp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6588125" y="5157788"/>
            <a:ext cx="1584325" cy="9890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u="sng"/>
              <a:t>Output: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900" u="sng"/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1400"/>
              <a:t>Salary: 100000</a:t>
            </a:r>
          </a:p>
          <a:p>
            <a:pPr>
              <a:spcBef>
                <a:spcPct val="50000"/>
              </a:spcBef>
            </a:pPr>
            <a:endParaRPr 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What about encapsulation?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AOP breaks encapsulation in a controlled manner.</a:t>
            </a:r>
          </a:p>
          <a:p>
            <a:r>
              <a:rPr lang="en-US" sz="2800"/>
              <a:t>Encapsulation is broken between classes and aspects.</a:t>
            </a:r>
          </a:p>
          <a:p>
            <a:r>
              <a:rPr lang="en-US" sz="2800"/>
              <a:t>Aspects marked as privileged have access to the private members of a class.</a:t>
            </a:r>
          </a:p>
          <a:p>
            <a:r>
              <a:rPr lang="en-US" sz="2800"/>
              <a:t>Encapsulation is preserved between classes.</a:t>
            </a:r>
          </a:p>
          <a:p>
            <a:endParaRPr lang="en-US" sz="2800"/>
          </a:p>
          <a:p>
            <a:r>
              <a:rPr lang="en-US" sz="2800"/>
              <a:t>An aspect encapsulates a crosscutting concern.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- Pointcuts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Can be named or anonymous.</a:t>
            </a:r>
          </a:p>
          <a:p>
            <a:pPr>
              <a:lnSpc>
                <a:spcPct val="90000"/>
              </a:lnSpc>
            </a:pPr>
            <a:r>
              <a:rPr lang="en-US" sz="2800"/>
              <a:t>Named pointcuts: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  <a:buFontTx/>
              <a:buNone/>
            </a:pPr>
            <a:r>
              <a:rPr lang="en-US" sz="1800"/>
              <a:t>	[</a:t>
            </a:r>
            <a:r>
              <a:rPr lang="en-US" sz="1800" i="1"/>
              <a:t>access-specifier</a:t>
            </a:r>
            <a:r>
              <a:rPr lang="en-US" sz="1800"/>
              <a:t>]  pointcut  </a:t>
            </a:r>
            <a:r>
              <a:rPr lang="en-US" sz="1800" i="1"/>
              <a:t>pointcut-name</a:t>
            </a:r>
            <a:r>
              <a:rPr lang="en-US" sz="1800"/>
              <a:t>( [</a:t>
            </a:r>
            <a:r>
              <a:rPr lang="en-US" sz="1800" i="1"/>
              <a:t>args</a:t>
            </a:r>
            <a:r>
              <a:rPr lang="en-US" sz="1800"/>
              <a:t>] )  :  </a:t>
            </a:r>
            <a:r>
              <a:rPr lang="en-US" sz="1800" i="1"/>
              <a:t>pointcut-definition </a:t>
            </a:r>
            <a:r>
              <a:rPr lang="en-US" sz="1800"/>
              <a:t>;</a:t>
            </a:r>
          </a:p>
          <a:p>
            <a:pPr>
              <a:lnSpc>
                <a:spcPct val="90000"/>
              </a:lnSpc>
            </a:pPr>
            <a:endParaRPr lang="en-US" sz="1800"/>
          </a:p>
          <a:p>
            <a:pPr>
              <a:lnSpc>
                <a:spcPct val="90000"/>
              </a:lnSpc>
            </a:pPr>
            <a:r>
              <a:rPr lang="en-US" sz="2800"/>
              <a:t>The pointcut-definition part consists of anonymous pointcuts.</a:t>
            </a:r>
          </a:p>
          <a:p>
            <a:pPr>
              <a:lnSpc>
                <a:spcPct val="90000"/>
              </a:lnSpc>
            </a:pPr>
            <a:r>
              <a:rPr lang="en-US" sz="2800"/>
              <a:t>Anonymous pointcut used in advice definition: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  <a:buFontTx/>
              <a:buNone/>
            </a:pPr>
            <a:r>
              <a:rPr lang="en-US" sz="1800"/>
              <a:t>	</a:t>
            </a:r>
            <a:r>
              <a:rPr lang="en-US" sz="1800" b="1">
                <a:latin typeface="Courier New" pitchFamily="49" charset="0"/>
              </a:rPr>
              <a:t>before() : call(* Account.*(..))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800" b="1">
                <a:latin typeface="Courier New" pitchFamily="49" charset="0"/>
              </a:rPr>
              <a:t>		... advice body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800" b="1">
                <a:latin typeface="Courier New" pitchFamily="49" charset="0"/>
              </a:rPr>
              <a:t>	}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180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- Pointcuts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1008062"/>
          </a:xfrm>
        </p:spPr>
        <p:txBody>
          <a:bodyPr/>
          <a:lstStyle/>
          <a:p>
            <a:r>
              <a:rPr lang="en-US" sz="2800"/>
              <a:t>Pointcuts can use combinations of other pointcuts.</a:t>
            </a: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1042988" y="2205038"/>
            <a:ext cx="71294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pointcut employeeCalls() : call(* Employee.*(..));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4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pointcut internalOperations() : employeeCalls() &amp;&amp;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                                within(banking..*);</a:t>
            </a:r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468313" y="3284538"/>
            <a:ext cx="82296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/>
              <a:t>Wildcards can be used to capture join points that share common characteristics.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400"/>
              <a:t> *		denotes any number of characters except a period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400"/>
              <a:t> ..		denotes any number of characters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400"/>
              <a:t> +		denotes any subclass of a given type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/>
              <a:t>Can use operators &amp;&amp;, || and ! within a pointcut definition.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Kinded pointcuts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647700"/>
          </a:xfrm>
        </p:spPr>
        <p:txBody>
          <a:bodyPr/>
          <a:lstStyle/>
          <a:p>
            <a:r>
              <a:rPr lang="en-US" sz="2800"/>
              <a:t>Kinded pointcuts capture exposed join points.</a:t>
            </a:r>
          </a:p>
        </p:txBody>
      </p:sp>
      <p:graphicFrame>
        <p:nvGraphicFramePr>
          <p:cNvPr id="84021" name="Group 53"/>
          <p:cNvGraphicFramePr>
            <a:graphicFrameLocks noGrp="1"/>
          </p:cNvGraphicFramePr>
          <p:nvPr/>
        </p:nvGraphicFramePr>
        <p:xfrm>
          <a:off x="900113" y="2205038"/>
          <a:ext cx="7272337" cy="3688080"/>
        </p:xfrm>
        <a:graphic>
          <a:graphicData uri="http://schemas.openxmlformats.org/drawingml/2006/table">
            <a:tbl>
              <a:tblPr/>
              <a:tblGrid>
                <a:gridCol w="3636962"/>
                <a:gridCol w="3635375"/>
              </a:tblGrid>
              <a:tr h="12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Method execution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execution(MethodSignature)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Method call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call(MethodSignature)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Constructor execution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execution(ConstructorSignature)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Constructor call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call(ConstructorSignature)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Class initialization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staticinitialization(TypeSignature)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Field read access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get(FieldSignature)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Field write access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set(FieldSignature)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Exception handler execution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handler(TypeSignature)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Object initialization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initialization(ConstructorSignature)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Object pre-initialization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preinitialization(ConstructorSignature)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Advice execution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adviceexecution()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4022" name="Text Box 54"/>
          <p:cNvSpPr txBox="1">
            <a:spLocks noChangeArrowheads="1"/>
          </p:cNvSpPr>
          <p:nvPr/>
        </p:nvSpPr>
        <p:spPr bwMode="auto">
          <a:xfrm>
            <a:off x="827088" y="1773238"/>
            <a:ext cx="2592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Join point category</a:t>
            </a:r>
          </a:p>
        </p:txBody>
      </p:sp>
      <p:sp>
        <p:nvSpPr>
          <p:cNvPr id="84023" name="Text Box 55"/>
          <p:cNvSpPr txBox="1">
            <a:spLocks noChangeArrowheads="1"/>
          </p:cNvSpPr>
          <p:nvPr/>
        </p:nvSpPr>
        <p:spPr bwMode="auto">
          <a:xfrm>
            <a:off x="4500563" y="1773238"/>
            <a:ext cx="2592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Pointcut syntax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Control-flow based pointcuts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Capture all the join points within the control flow of a join point.</a:t>
            </a:r>
          </a:p>
          <a:p>
            <a:pPr lvl="1">
              <a:lnSpc>
                <a:spcPct val="90000"/>
              </a:lnSpc>
            </a:pPr>
            <a:endParaRPr lang="en-US" sz="2400"/>
          </a:p>
          <a:p>
            <a:pPr>
              <a:lnSpc>
                <a:spcPct val="90000"/>
              </a:lnSpc>
            </a:pPr>
            <a:r>
              <a:rPr lang="en-US" sz="2800"/>
              <a:t>cflow(call(* Account.debit(..)))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All the join points within the control flow of any debit method in the Account class, including the call to debit().</a:t>
            </a:r>
          </a:p>
          <a:p>
            <a:pPr>
              <a:lnSpc>
                <a:spcPct val="90000"/>
              </a:lnSpc>
            </a:pPr>
            <a:r>
              <a:rPr lang="en-US" sz="2800"/>
              <a:t>cflowbelow(call(* Account.debit(..)))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Same as above but not including the call to debit().</a:t>
            </a:r>
          </a:p>
          <a:p>
            <a:pPr lvl="1">
              <a:lnSpc>
                <a:spcPct val="90000"/>
              </a:lnSpc>
            </a:pPr>
            <a:endParaRPr lang="en-US" sz="2400"/>
          </a:p>
          <a:p>
            <a:pPr>
              <a:lnSpc>
                <a:spcPct val="90000"/>
              </a:lnSpc>
            </a:pPr>
            <a:r>
              <a:rPr lang="en-US" sz="2800"/>
              <a:t>cflowbelow can be used to select non-recursive calls.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975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Pointcuts that capture context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45370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this()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the current object</a:t>
            </a:r>
          </a:p>
          <a:p>
            <a:pPr>
              <a:lnSpc>
                <a:spcPct val="90000"/>
              </a:lnSpc>
            </a:pPr>
            <a:r>
              <a:rPr lang="en-US" sz="2800"/>
              <a:t>target()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target object of a method call</a:t>
            </a:r>
          </a:p>
          <a:p>
            <a:pPr>
              <a:lnSpc>
                <a:spcPct val="90000"/>
              </a:lnSpc>
            </a:pPr>
            <a:r>
              <a:rPr lang="en-US" sz="2800"/>
              <a:t>args()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arguments passed to a method or constructor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exception caught by a handler join point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new value to be set in a field write access</a:t>
            </a:r>
          </a:p>
          <a:p>
            <a:pPr lvl="1">
              <a:lnSpc>
                <a:spcPct val="90000"/>
              </a:lnSpc>
            </a:pPr>
            <a:endParaRPr lang="en-US" sz="240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b="1">
                <a:latin typeface="Courier New" pitchFamily="49" charset="0"/>
              </a:rPr>
              <a:t>			this.obj.doSomething(val)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1403350" y="5734050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this()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3635375" y="5734050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target()</a:t>
            </a: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6156325" y="5661025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args()</a:t>
            </a:r>
          </a:p>
        </p:txBody>
      </p:sp>
      <p:sp>
        <p:nvSpPr>
          <p:cNvPr id="86024" name="Line 8"/>
          <p:cNvSpPr>
            <a:spLocks noChangeShapeType="1"/>
          </p:cNvSpPr>
          <p:nvPr/>
        </p:nvSpPr>
        <p:spPr bwMode="auto">
          <a:xfrm flipV="1">
            <a:off x="1692275" y="5229225"/>
            <a:ext cx="792163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025" name="Line 9"/>
          <p:cNvSpPr>
            <a:spLocks noChangeShapeType="1"/>
          </p:cNvSpPr>
          <p:nvPr/>
        </p:nvSpPr>
        <p:spPr bwMode="auto">
          <a:xfrm flipH="1" flipV="1">
            <a:off x="3635375" y="5229225"/>
            <a:ext cx="360363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026" name="Line 10"/>
          <p:cNvSpPr>
            <a:spLocks noChangeShapeType="1"/>
          </p:cNvSpPr>
          <p:nvPr/>
        </p:nvSpPr>
        <p:spPr bwMode="auto">
          <a:xfrm flipV="1">
            <a:off x="6516688" y="522922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Example of crosscutting concerns</a:t>
            </a: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1219200" y="2133600"/>
            <a:ext cx="1828800" cy="6096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en-US" sz="2400"/>
              <a:t>Display</a:t>
            </a: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1219200" y="3200400"/>
            <a:ext cx="1828800" cy="6096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en-US" sz="2400"/>
              <a:t>Figure</a:t>
            </a: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4495800" y="3200400"/>
            <a:ext cx="2362200" cy="6096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en-US" sz="2400"/>
              <a:t>FigureElement</a:t>
            </a:r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V="1">
            <a:off x="3048000" y="3505200"/>
            <a:ext cx="1371600" cy="76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1295400" y="4343400"/>
            <a:ext cx="18288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 sz="2400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4800600" y="4343400"/>
            <a:ext cx="18288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4038600" y="3124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/>
              <a:t>*</a:t>
            </a:r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auto">
          <a:xfrm flipV="1">
            <a:off x="2133600" y="4114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17" name="Line 17"/>
          <p:cNvSpPr>
            <a:spLocks noChangeShapeType="1"/>
          </p:cNvSpPr>
          <p:nvPr/>
        </p:nvSpPr>
        <p:spPr bwMode="auto">
          <a:xfrm>
            <a:off x="5715000" y="4114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18" name="Line 18"/>
          <p:cNvSpPr>
            <a:spLocks noChangeShapeType="1"/>
          </p:cNvSpPr>
          <p:nvPr/>
        </p:nvSpPr>
        <p:spPr bwMode="auto">
          <a:xfrm>
            <a:off x="2133600" y="4114800"/>
            <a:ext cx="3581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19" name="Line 19"/>
          <p:cNvSpPr>
            <a:spLocks noChangeShapeType="1"/>
          </p:cNvSpPr>
          <p:nvPr/>
        </p:nvSpPr>
        <p:spPr bwMode="auto">
          <a:xfrm flipV="1">
            <a:off x="5715000" y="3733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>
            <a:off x="1295400" y="48768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>
            <a:off x="4800600" y="4800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23" name="Text Box 23"/>
          <p:cNvSpPr txBox="1">
            <a:spLocks noChangeArrowheads="1"/>
          </p:cNvSpPr>
          <p:nvPr/>
        </p:nvSpPr>
        <p:spPr bwMode="auto">
          <a:xfrm>
            <a:off x="1752600" y="4343400"/>
            <a:ext cx="11430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/>
              <a:t>Point</a:t>
            </a:r>
          </a:p>
        </p:txBody>
      </p:sp>
      <p:sp>
        <p:nvSpPr>
          <p:cNvPr id="25624" name="Text Box 24"/>
          <p:cNvSpPr txBox="1">
            <a:spLocks noChangeArrowheads="1"/>
          </p:cNvSpPr>
          <p:nvPr/>
        </p:nvSpPr>
        <p:spPr bwMode="auto">
          <a:xfrm>
            <a:off x="5334000" y="4343400"/>
            <a:ext cx="10668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/>
              <a:t>Line</a:t>
            </a:r>
          </a:p>
        </p:txBody>
      </p:sp>
      <p:sp>
        <p:nvSpPr>
          <p:cNvPr id="25625" name="Text Box 25"/>
          <p:cNvSpPr txBox="1">
            <a:spLocks noChangeArrowheads="1"/>
          </p:cNvSpPr>
          <p:nvPr/>
        </p:nvSpPr>
        <p:spPr bwMode="auto">
          <a:xfrm>
            <a:off x="1524000" y="4800600"/>
            <a:ext cx="13716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800"/>
              <a:t>getX()</a:t>
            </a:r>
          </a:p>
          <a:p>
            <a:pPr>
              <a:spcBef>
                <a:spcPct val="50000"/>
              </a:spcBef>
            </a:pPr>
            <a:r>
              <a:rPr lang="en-US" altLang="en-US" sz="1800"/>
              <a:t>getY()</a:t>
            </a:r>
          </a:p>
        </p:txBody>
      </p:sp>
      <p:sp>
        <p:nvSpPr>
          <p:cNvPr id="25626" name="Text Box 26"/>
          <p:cNvSpPr txBox="1">
            <a:spLocks noChangeArrowheads="1"/>
          </p:cNvSpPr>
          <p:nvPr/>
        </p:nvSpPr>
        <p:spPr bwMode="auto">
          <a:xfrm>
            <a:off x="4953000" y="4876800"/>
            <a:ext cx="18288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800"/>
              <a:t>getP1</a:t>
            </a:r>
          </a:p>
          <a:p>
            <a:pPr>
              <a:spcBef>
                <a:spcPct val="50000"/>
              </a:spcBef>
            </a:pPr>
            <a:r>
              <a:rPr lang="en-US" altLang="en-US" sz="1800"/>
              <a:t>setP1</a:t>
            </a:r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762000" y="5562600"/>
            <a:ext cx="8001000" cy="83820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6705600" y="5867400"/>
            <a:ext cx="20574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800">
                <a:solidFill>
                  <a:schemeClr val="hlink"/>
                </a:solidFill>
              </a:rPr>
              <a:t>DisplayUpdating</a:t>
            </a:r>
          </a:p>
        </p:txBody>
      </p:sp>
      <p:sp>
        <p:nvSpPr>
          <p:cNvPr id="25630" name="Text Box 30"/>
          <p:cNvSpPr txBox="1">
            <a:spLocks noChangeArrowheads="1"/>
          </p:cNvSpPr>
          <p:nvPr/>
        </p:nvSpPr>
        <p:spPr bwMode="auto">
          <a:xfrm>
            <a:off x="1524000" y="5638800"/>
            <a:ext cx="12954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800"/>
              <a:t>setX(int)</a:t>
            </a:r>
          </a:p>
          <a:p>
            <a:pPr>
              <a:spcBef>
                <a:spcPct val="50000"/>
              </a:spcBef>
            </a:pPr>
            <a:r>
              <a:rPr lang="en-US" altLang="en-US" sz="1800"/>
              <a:t>setY(int)</a:t>
            </a:r>
          </a:p>
        </p:txBody>
      </p:sp>
      <p:sp>
        <p:nvSpPr>
          <p:cNvPr id="25631" name="Text Box 31"/>
          <p:cNvSpPr txBox="1">
            <a:spLocks noChangeArrowheads="1"/>
          </p:cNvSpPr>
          <p:nvPr/>
        </p:nvSpPr>
        <p:spPr bwMode="auto">
          <a:xfrm>
            <a:off x="4953000" y="5638800"/>
            <a:ext cx="17526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800"/>
              <a:t>setP1(Point)</a:t>
            </a:r>
          </a:p>
          <a:p>
            <a:pPr>
              <a:spcBef>
                <a:spcPct val="50000"/>
              </a:spcBef>
            </a:pPr>
            <a:r>
              <a:rPr lang="en-US" altLang="en-US" sz="1800"/>
              <a:t>setP2(Point)</a:t>
            </a:r>
          </a:p>
        </p:txBody>
      </p:sp>
      <p:sp>
        <p:nvSpPr>
          <p:cNvPr id="25632" name="Line 32"/>
          <p:cNvSpPr>
            <a:spLocks noChangeShapeType="1"/>
          </p:cNvSpPr>
          <p:nvPr/>
        </p:nvSpPr>
        <p:spPr bwMode="auto">
          <a:xfrm flipH="1">
            <a:off x="3124200" y="51054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25633" name="Text Box 33"/>
          <p:cNvSpPr txBox="1">
            <a:spLocks noChangeArrowheads="1"/>
          </p:cNvSpPr>
          <p:nvPr/>
        </p:nvSpPr>
        <p:spPr bwMode="auto">
          <a:xfrm>
            <a:off x="3124200" y="47244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800"/>
              <a:t>2</a:t>
            </a:r>
          </a:p>
        </p:txBody>
      </p:sp>
      <p:sp>
        <p:nvSpPr>
          <p:cNvPr id="25635" name="Text Box 35"/>
          <p:cNvSpPr txBox="1">
            <a:spLocks noChangeArrowheads="1"/>
          </p:cNvSpPr>
          <p:nvPr/>
        </p:nvSpPr>
        <p:spPr bwMode="auto">
          <a:xfrm>
            <a:off x="4343400" y="2057400"/>
            <a:ext cx="4800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solidFill>
                  <a:schemeClr val="folHlink"/>
                </a:solidFill>
              </a:rPr>
              <a:t>The red box is drawn around every method that must implement this concern</a:t>
            </a:r>
          </a:p>
        </p:txBody>
      </p:sp>
      <p:sp>
        <p:nvSpPr>
          <p:cNvPr id="25636" name="Text Box 36"/>
          <p:cNvSpPr txBox="1">
            <a:spLocks noChangeArrowheads="1"/>
          </p:cNvSpPr>
          <p:nvPr/>
        </p:nvSpPr>
        <p:spPr bwMode="auto">
          <a:xfrm>
            <a:off x="4191000" y="2057400"/>
            <a:ext cx="495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2000"/>
          </a:p>
        </p:txBody>
      </p:sp>
      <p:sp>
        <p:nvSpPr>
          <p:cNvPr id="25637" name="Text Box 37"/>
          <p:cNvSpPr txBox="1">
            <a:spLocks noChangeArrowheads="1"/>
          </p:cNvSpPr>
          <p:nvPr/>
        </p:nvSpPr>
        <p:spPr bwMode="auto">
          <a:xfrm>
            <a:off x="4267200" y="2133600"/>
            <a:ext cx="487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solidFill>
                  <a:schemeClr val="folHlink"/>
                </a:solidFill>
              </a:rPr>
              <a:t>DisplayUpdating  fits neither inside of nor around the other boxes in the figure</a:t>
            </a:r>
          </a:p>
        </p:txBody>
      </p:sp>
      <p:sp>
        <p:nvSpPr>
          <p:cNvPr id="25638" name="Text Box 38"/>
          <p:cNvSpPr txBox="1">
            <a:spLocks noChangeArrowheads="1"/>
          </p:cNvSpPr>
          <p:nvPr/>
        </p:nvSpPr>
        <p:spPr bwMode="auto">
          <a:xfrm>
            <a:off x="3505200" y="2209800"/>
            <a:ext cx="579120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solidFill>
                  <a:schemeClr val="folHlink"/>
                </a:solidFill>
              </a:rPr>
              <a:t>DisplayUpdating cuts across the other boxes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5" grpId="0" build="p" autoUpdateAnimBg="0"/>
      <p:bldP spid="25637" grpId="0" build="p" autoUpdateAnimBg="0"/>
      <p:bldP spid="25638" grpId="0" build="p" autoUpdateAnimBg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Advice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Advice is a method like construct that expresses the action to be taken at the join points that are captured by a pointcut.</a:t>
            </a:r>
          </a:p>
          <a:p>
            <a:r>
              <a:rPr lang="en-US" sz="2800"/>
              <a:t>Before advice</a:t>
            </a:r>
          </a:p>
          <a:p>
            <a:pPr lvl="1"/>
            <a:r>
              <a:rPr lang="en-US" sz="2400"/>
              <a:t>executes prior to the join point</a:t>
            </a:r>
          </a:p>
          <a:p>
            <a:r>
              <a:rPr lang="en-US" sz="2800"/>
              <a:t>After advice</a:t>
            </a:r>
          </a:p>
          <a:p>
            <a:pPr lvl="1"/>
            <a:r>
              <a:rPr lang="en-US" sz="2400"/>
              <a:t>executes following the join point</a:t>
            </a:r>
          </a:p>
          <a:p>
            <a:r>
              <a:rPr lang="en-US" sz="2800"/>
              <a:t>Around advice</a:t>
            </a:r>
          </a:p>
          <a:p>
            <a:pPr lvl="1"/>
            <a:r>
              <a:rPr lang="en-US" sz="2400"/>
              <a:t>surrounds the join point’s execution</a:t>
            </a:r>
          </a:p>
          <a:p>
            <a:pPr lvl="1"/>
            <a:r>
              <a:rPr lang="en-US" sz="2400"/>
              <a:t>can continue original execution, bypass execution or cause execution with an altered context</a:t>
            </a:r>
          </a:p>
          <a:p>
            <a:pPr lvl="1"/>
            <a:r>
              <a:rPr lang="en-US" sz="2400"/>
              <a:t>can cause execution of the join point multiple times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Around advice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323850" y="1312863"/>
            <a:ext cx="8712200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public aspect AccountAspect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6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void around(Account account, float amount) 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call(* Account.withdraw(float)) &amp;&amp;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target(account) &amp;&amp;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args(amount)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System.out.println("Before withdrawl of amount: " + amount);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6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if(amount &gt; account.getBalance())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	System.out.println("Cannot make withdrawl");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else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	proceed(account, amount);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	System.out.println("Withdrawl successful, balance: " +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                                  account.getBalance());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After advice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1728787"/>
          </a:xfrm>
        </p:spPr>
        <p:txBody>
          <a:bodyPr/>
          <a:lstStyle/>
          <a:p>
            <a:r>
              <a:rPr lang="en-US" sz="2800"/>
              <a:t>Executes after the execution of a join point.</a:t>
            </a:r>
          </a:p>
          <a:p>
            <a:r>
              <a:rPr lang="en-US" sz="2800"/>
              <a:t>Can distinguish between normal returns and those that throw an exception.</a:t>
            </a: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755650" y="2781300"/>
            <a:ext cx="79914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after() returning : call(* Account.*(..))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System.out.println(“Successful return”);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6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after() throwing : call(* Account.*(..))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System.out.println(“Failure”);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6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6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after() throwing(RemoteException ex) : call(* *.*(..))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System.out.println(“Exception “ + ex +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                      “ while executing “ + thisJoinPoint);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Method result caching</a:t>
            </a: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250825" y="836613"/>
            <a:ext cx="7991475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public class Factorial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public static long factorial(int n)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if(n == 0) return 1;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return n * factorial(n - 1);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public static void main(String[] args)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System.out.println("Result: " + factorial(5));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System.out.println("Result: " + factorial(5));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public aspect FactorialOptimizeAspect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private Map cache = new HashMap();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pointcut factorialOp(int n) : call(long *.factorial(int)) &amp;&amp; args(n);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long around(int n) : factorialOp(n)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Object value = cache.get(new Integer(n));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if(value == null)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              return proceed(n);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System.out.println(value + " retrieved from cache");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return ((Long)value).longValue();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after(int n) returning(long result) : factorialOp(n)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if(cache.put(new Integer(n), new Long(result)) == null)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	    System.out.println(result + " added to cache");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}</a:t>
            </a: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6804025" y="4221163"/>
            <a:ext cx="2160588" cy="22907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Output:</a:t>
            </a:r>
          </a:p>
          <a:p>
            <a:r>
              <a:rPr lang="en-US" sz="1400"/>
              <a:t>1 added to cache</a:t>
            </a:r>
          </a:p>
          <a:p>
            <a:r>
              <a:rPr lang="en-US" sz="1400"/>
              <a:t>1 added to cache</a:t>
            </a:r>
          </a:p>
          <a:p>
            <a:r>
              <a:rPr lang="en-US" sz="1400"/>
              <a:t>2 added to cache</a:t>
            </a:r>
          </a:p>
          <a:p>
            <a:r>
              <a:rPr lang="en-US" sz="1400"/>
              <a:t>6 added to cache</a:t>
            </a:r>
          </a:p>
          <a:p>
            <a:r>
              <a:rPr lang="en-US" sz="1400"/>
              <a:t>24 added to cache</a:t>
            </a:r>
          </a:p>
          <a:p>
            <a:r>
              <a:rPr lang="en-US" sz="1400"/>
              <a:t>120 added to cache</a:t>
            </a:r>
          </a:p>
          <a:p>
            <a:r>
              <a:rPr lang="en-US" sz="1400"/>
              <a:t>Result: 120</a:t>
            </a:r>
          </a:p>
          <a:p>
            <a:r>
              <a:rPr lang="en-US" sz="1400"/>
              <a:t>120 retrieved from cache</a:t>
            </a:r>
          </a:p>
          <a:p>
            <a:r>
              <a:rPr lang="en-US" sz="1400"/>
              <a:t>Result: 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Aspects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Aspects can:</a:t>
            </a:r>
          </a:p>
          <a:p>
            <a:pPr lvl="1"/>
            <a:r>
              <a:rPr lang="en-US" sz="2400"/>
              <a:t>Include data members and methods.</a:t>
            </a:r>
          </a:p>
          <a:p>
            <a:pPr lvl="1"/>
            <a:r>
              <a:rPr lang="en-US" sz="2400"/>
              <a:t>Be declared abstract (won’t be weaved).</a:t>
            </a:r>
          </a:p>
          <a:p>
            <a:pPr lvl="1"/>
            <a:r>
              <a:rPr lang="en-US" sz="2400"/>
              <a:t>Have access specifiers.</a:t>
            </a:r>
          </a:p>
          <a:p>
            <a:pPr lvl="1"/>
            <a:r>
              <a:rPr lang="en-US" sz="2400"/>
              <a:t>Extend classes or aspects.</a:t>
            </a:r>
          </a:p>
          <a:p>
            <a:pPr lvl="1"/>
            <a:r>
              <a:rPr lang="en-US" sz="2400"/>
              <a:t>Implement interfaces.</a:t>
            </a:r>
          </a:p>
          <a:p>
            <a:pPr lvl="1"/>
            <a:endParaRPr lang="en-US" sz="2400"/>
          </a:p>
          <a:p>
            <a:r>
              <a:rPr lang="en-US" sz="2800"/>
              <a:t>Aspects are not the same as classes:</a:t>
            </a:r>
          </a:p>
          <a:p>
            <a:pPr lvl="1"/>
            <a:r>
              <a:rPr lang="en-US" sz="2400"/>
              <a:t>Cannot be directly instantiated.</a:t>
            </a:r>
          </a:p>
          <a:p>
            <a:pPr lvl="1"/>
            <a:r>
              <a:rPr lang="en-US" sz="2400"/>
              <a:t>Cannot inherit from concrete aspects.</a:t>
            </a:r>
          </a:p>
          <a:p>
            <a:pPr lvl="1"/>
            <a:r>
              <a:rPr lang="en-US" sz="2400"/>
              <a:t>Can be marked as privileged.</a:t>
            </a:r>
          </a:p>
          <a:p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Abstract aspect example</a:t>
            </a:r>
          </a:p>
        </p:txBody>
      </p:sp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684213" y="1125538"/>
            <a:ext cx="8459787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public abstract aspect AbstractLogging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public pointcut logPoints() : call(* *.*(..));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public abstract Logger getLogger();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before() : logPoints()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getLogger().log(Level.INFO, thisJoinPoint.toString());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6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6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6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public aspect FactorialLoggingAspect extends AbstractLogging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6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   // pointcut override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public pointcut logPoints() : call(* *.factorial(..));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public Logger getLogger()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	return Logger.global;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b="1">
                <a:latin typeface="Courier New" pitchFamily="49" charset="0"/>
              </a:rPr>
              <a:t>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600" b="1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Static crosscutting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Dynamic crosscutting modifies the execution behavior of the program.</a:t>
            </a:r>
          </a:p>
          <a:p>
            <a:r>
              <a:rPr lang="en-US" sz="2800"/>
              <a:t>Static crosscutting modifies the structure of the program.</a:t>
            </a:r>
          </a:p>
          <a:p>
            <a:pPr lvl="1"/>
            <a:r>
              <a:rPr lang="en-US" sz="2400"/>
              <a:t>Member introduction.</a:t>
            </a:r>
          </a:p>
          <a:p>
            <a:pPr lvl="1"/>
            <a:r>
              <a:rPr lang="en-US" sz="2400"/>
              <a:t>Type-hierarchy modification.</a:t>
            </a:r>
          </a:p>
          <a:p>
            <a:pPr lvl="1"/>
            <a:r>
              <a:rPr lang="en-US" sz="2400"/>
              <a:t>Compile-time warning declaration.</a:t>
            </a:r>
          </a:p>
          <a:p>
            <a:pPr lvl="1"/>
            <a:r>
              <a:rPr lang="en-US" sz="2400"/>
              <a:t>Exception softening.</a:t>
            </a:r>
          </a:p>
          <a:p>
            <a:pPr lvl="1"/>
            <a:endParaRPr lang="en-US" sz="2400"/>
          </a:p>
          <a:p>
            <a:r>
              <a:rPr lang="en-US" sz="2800"/>
              <a:t>Member introduction adds data members and methods to classes.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Introduction – Mixin style inheritance</a:t>
            </a:r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684213" y="836613"/>
            <a:ext cx="7991475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sv-SE" sz="14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public interface Tagable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void setTag(String tag);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String getTag();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}</a:t>
            </a:r>
            <a:endParaRPr lang="en-US" sz="14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4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public aspect TagAspect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private String Tagable.tag;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public String Tagable.getTag()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	return tag;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public void Tagable.setTag(String tag)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	this.tag = tag;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declare parents : Employee implements Tagable;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before(Tagable t) : target(t) &amp;&amp; !within(TagAspect)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	t.setTag(thisJoinPoint.toString());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after(Tagable t) : target(t) &amp;&amp; !within(TagAspect){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	System.out.println(t.getTag());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4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Default interface implementation</a:t>
            </a: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684213" y="836613"/>
            <a:ext cx="7991475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public interface Tagable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sv-SE" sz="14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public void setTag(String tag);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public String getTag();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static aspect Implementation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	private String Tagable.tag;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sv-SE" sz="14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	public void Tagable.setName(String tag)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	    this.tag = tag;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	public String Tagable.getName()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	    return tag;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sv-SE" sz="14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public class Example implements Tagable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sv-SE" sz="14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public static void main(String[] args)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	Example ex = new Example();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	ex.setTag(”It works”);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	System.out.println(”Tag: ” + ex.getTag());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	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4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Modifying the class hierarchy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Existing classes can be declared to implement an interface or extend a superclass.</a:t>
            </a:r>
          </a:p>
          <a:p>
            <a:r>
              <a:rPr lang="en-US" sz="2800"/>
              <a:t>Works as long as Java inheritance rules are not violated (no multiple inheritance).</a:t>
            </a:r>
          </a:p>
          <a:p>
            <a:endParaRPr lang="en-US" sz="2000"/>
          </a:p>
          <a:p>
            <a:pPr>
              <a:buFontTx/>
              <a:buNone/>
            </a:pPr>
            <a:r>
              <a:rPr lang="en-US" sz="1800"/>
              <a:t>	</a:t>
            </a:r>
            <a:r>
              <a:rPr lang="en-US" sz="1800" b="1">
                <a:latin typeface="Courier New" pitchFamily="49" charset="0"/>
              </a:rPr>
              <a:t>declare parents : [Type] implements [InterfaceList];</a:t>
            </a:r>
          </a:p>
          <a:p>
            <a:pPr>
              <a:buFontTx/>
              <a:buNone/>
            </a:pPr>
            <a:r>
              <a:rPr lang="en-US" sz="1800" b="1">
                <a:latin typeface="Courier New" pitchFamily="49" charset="0"/>
              </a:rPr>
              <a:t>	declare parents : [Type] extends [Class];</a:t>
            </a:r>
          </a:p>
          <a:p>
            <a:endParaRPr lang="en-US" sz="1800" b="1">
              <a:latin typeface="Courier New" pitchFamily="49" charset="0"/>
            </a:endParaRPr>
          </a:p>
          <a:p>
            <a:r>
              <a:rPr lang="en-US" sz="2800"/>
              <a:t>Aspects can be made dependant only on a base type or interface. This makes aspects more reusable.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What are aspects?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Aspects are similar to classes because:</a:t>
            </a:r>
          </a:p>
          <a:p>
            <a:pPr>
              <a:buFont typeface="Wingdings" pitchFamily="2" charset="2"/>
              <a:buNone/>
            </a:pPr>
            <a:endParaRPr lang="en-US" altLang="en-US" sz="2400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524000" y="2743200"/>
            <a:ext cx="601980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have type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can extend classes and other aspects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can be abstract or concrete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en-US" sz="2200"/>
              <a:t> can have fields, methods, and types as members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AspectJ – Exception softening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Converts a checked exception into a runtime exception.</a:t>
            </a:r>
          </a:p>
          <a:p>
            <a:r>
              <a:rPr lang="en-US" sz="2800"/>
              <a:t>Sometimes it can be inconvenient to have to deal with checked exceptions. Involves a proliferation of try/catch blocks and throws clauses. Example: SQLException in JDBC API</a:t>
            </a:r>
          </a:p>
          <a:p>
            <a:endParaRPr lang="en-US" sz="2800"/>
          </a:p>
          <a:p>
            <a:pPr>
              <a:buFontTx/>
              <a:buNone/>
            </a:pPr>
            <a:r>
              <a:rPr lang="en-US" sz="1800"/>
              <a:t>	</a:t>
            </a:r>
            <a:r>
              <a:rPr lang="en-US" sz="1800" b="1">
                <a:latin typeface="Courier New" pitchFamily="49" charset="0"/>
              </a:rPr>
              <a:t>declare soft : SQLException : within(DatabaseAccess);</a:t>
            </a:r>
          </a:p>
          <a:p>
            <a:pPr>
              <a:buFontTx/>
              <a:buNone/>
            </a:pPr>
            <a:endParaRPr lang="en-US" sz="1800"/>
          </a:p>
          <a:p>
            <a:r>
              <a:rPr lang="en-US" sz="2800"/>
              <a:t>Exception is automatically rethrown as a org.aspectj.lang.SoftException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Policy Enforcement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507413" cy="5256212"/>
          </a:xfrm>
        </p:spPr>
        <p:txBody>
          <a:bodyPr/>
          <a:lstStyle/>
          <a:p>
            <a:r>
              <a:rPr lang="en-US" sz="2800"/>
              <a:t>Mechanism for ensuring that system components follow certain programming practices.</a:t>
            </a:r>
          </a:p>
          <a:p>
            <a:r>
              <a:rPr lang="en-US" sz="2800"/>
              <a:t>For example; enforce that public access to instance variables is prohibited.</a:t>
            </a:r>
          </a:p>
          <a:p>
            <a:r>
              <a:rPr lang="en-US" sz="2800"/>
              <a:t>Avoid incorrect usages of an API.</a:t>
            </a:r>
          </a:p>
          <a:p>
            <a:r>
              <a:rPr lang="en-US" sz="2800"/>
              <a:t>Ensures better quality.</a:t>
            </a:r>
          </a:p>
          <a:p>
            <a:r>
              <a:rPr lang="en-US" sz="2800"/>
              <a:t>In AOP policy enforcement concerns can be implemented in aspects.</a:t>
            </a:r>
          </a:p>
          <a:p>
            <a:r>
              <a:rPr lang="en-US" sz="2800"/>
              <a:t>Aspect based policy enforcement is reusable.</a:t>
            </a:r>
          </a:p>
          <a:p>
            <a:r>
              <a:rPr lang="en-US" sz="2800"/>
              <a:t>AOP can be used for “Design by Contract”.</a:t>
            </a:r>
          </a:p>
          <a:p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Policy Enforcement in AspectJ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545137"/>
          </a:xfrm>
        </p:spPr>
        <p:txBody>
          <a:bodyPr/>
          <a:lstStyle/>
          <a:p>
            <a:r>
              <a:rPr lang="en-US" sz="2800"/>
              <a:t>Compile time and runtime enforcement.</a:t>
            </a:r>
          </a:p>
          <a:p>
            <a:r>
              <a:rPr lang="en-US" sz="2800"/>
              <a:t>In AspectJ it is possible to specify custom compile time warnings and errors using pointcuts.</a:t>
            </a:r>
          </a:p>
          <a:p>
            <a:endParaRPr lang="en-US" sz="2800"/>
          </a:p>
          <a:p>
            <a:pPr>
              <a:buFontTx/>
              <a:buNone/>
            </a:pPr>
            <a:r>
              <a:rPr lang="en-US" sz="1600">
                <a:latin typeface="Courier New" pitchFamily="49" charset="0"/>
              </a:rPr>
              <a:t>   </a:t>
            </a:r>
            <a:r>
              <a:rPr lang="en-US" sz="1600" b="1">
                <a:latin typeface="Courier New" pitchFamily="49" charset="0"/>
              </a:rPr>
              <a:t>declare warning : get(* System.out) || get(* System.err)</a:t>
            </a:r>
          </a:p>
          <a:p>
            <a:pPr>
              <a:buFontTx/>
              <a:buNone/>
            </a:pPr>
            <a:r>
              <a:rPr lang="en-US" sz="1600" b="1">
                <a:latin typeface="Courier New" pitchFamily="49" charset="0"/>
              </a:rPr>
              <a:t>			    : “consider using Logger.log() instead”;</a:t>
            </a:r>
          </a:p>
          <a:p>
            <a:pPr>
              <a:buFontTx/>
              <a:buNone/>
            </a:pPr>
            <a:endParaRPr lang="en-US" sz="1600" b="1"/>
          </a:p>
          <a:p>
            <a:pPr>
              <a:buFontTx/>
              <a:buNone/>
            </a:pPr>
            <a:r>
              <a:rPr lang="en-US" sz="1600" b="1">
                <a:latin typeface="Courier New" pitchFamily="49" charset="0"/>
              </a:rPr>
              <a:t>	declare error : set(public * *) || get(public * *)</a:t>
            </a:r>
          </a:p>
          <a:p>
            <a:pPr>
              <a:buFontTx/>
              <a:buNone/>
            </a:pPr>
            <a:r>
              <a:rPr lang="en-US" sz="1600" b="1">
                <a:latin typeface="Courier New" pitchFamily="49" charset="0"/>
              </a:rPr>
              <a:t>			  : “nonpublic access is not allowed”;</a:t>
            </a:r>
          </a:p>
          <a:p>
            <a:endParaRPr lang="en-US" sz="1600" b="1">
              <a:latin typeface="Courier New" pitchFamily="49" charset="0"/>
            </a:endParaRPr>
          </a:p>
          <a:p>
            <a:r>
              <a:rPr lang="en-US" sz="2800"/>
              <a:t>Runtime enforcement can be achieved through advice that detects policy violations.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 precedence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It is possible for more than one piece of advice to apply to a join point.</a:t>
            </a:r>
          </a:p>
          <a:p>
            <a:r>
              <a:rPr lang="en-US" sz="2800"/>
              <a:t>It may be important to control the order in which advice is applied.</a:t>
            </a:r>
          </a:p>
          <a:p>
            <a:endParaRPr lang="en-US" sz="1000"/>
          </a:p>
          <a:p>
            <a:pPr>
              <a:buFontTx/>
              <a:buNone/>
            </a:pPr>
            <a:r>
              <a:rPr lang="en-US" sz="1800"/>
              <a:t>	</a:t>
            </a:r>
            <a:r>
              <a:rPr lang="en-US" sz="2000" b="1">
                <a:latin typeface="Courier New" pitchFamily="49" charset="0"/>
              </a:rPr>
              <a:t>declare precedence : Aspect1, Aspect2, ... ;</a:t>
            </a:r>
          </a:p>
          <a:p>
            <a:endParaRPr lang="en-US" sz="1000" b="1"/>
          </a:p>
          <a:p>
            <a:r>
              <a:rPr lang="en-US" sz="2800"/>
              <a:t>In the absence of any specified precedence control, the order in which the advice is applied is non-deterministic (at compile time).</a:t>
            </a:r>
          </a:p>
          <a:p>
            <a:r>
              <a:rPr lang="en-US" sz="2800"/>
              <a:t>If more than one piece of advice in the same aspect applies to a pointcut, then the advice that comes first in the file has precedence.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Aspect association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Typically an aspect represents a singleton object (aspect instance) that is instantiated by the system.</a:t>
            </a:r>
          </a:p>
          <a:p>
            <a:r>
              <a:rPr lang="en-US" sz="2800"/>
              <a:t>It may be useful to have more than one instance of an aspect in the system. Can create associations between aspect instances and other objects.</a:t>
            </a:r>
          </a:p>
          <a:p>
            <a:r>
              <a:rPr lang="en-US" sz="2800"/>
              <a:t>Can associate a new aspect instance with a target object by using a pointcut.</a:t>
            </a:r>
          </a:p>
          <a:p>
            <a:endParaRPr lang="en-US" sz="1200"/>
          </a:p>
          <a:p>
            <a:pPr>
              <a:buFontTx/>
              <a:buNone/>
            </a:pPr>
            <a:r>
              <a:rPr lang="en-US" sz="1800">
                <a:latin typeface="Courier New" pitchFamily="49" charset="0"/>
              </a:rPr>
              <a:t>	</a:t>
            </a:r>
            <a:r>
              <a:rPr lang="en-US" sz="1800" b="1">
                <a:latin typeface="Courier New" pitchFamily="49" charset="0"/>
              </a:rPr>
              <a:t>public aspect CacheAspect perthis(access()) { .. }</a:t>
            </a:r>
          </a:p>
          <a:p>
            <a:pPr>
              <a:buFontTx/>
              <a:buNone/>
            </a:pPr>
            <a:endParaRPr lang="en-US" sz="1000" b="1">
              <a:latin typeface="Courier New" pitchFamily="49" charset="0"/>
            </a:endParaRPr>
          </a:p>
          <a:p>
            <a:r>
              <a:rPr lang="en-US" sz="2800"/>
              <a:t>Alternatively can use introduction.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CLOS – Method combination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900113" y="2133600"/>
            <a:ext cx="42481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(defclass food () ())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(defclass pie (food) ())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(defmethod cook ((p pie))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  (print "Cooking a pie."))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(defmethod cook :before ((f food))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  (print "A food is about to be cooked."))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(defmethod cook :after ((f food))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  (print "A food has been cooked."))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(defmethod cook :before ((p pie))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  (print "A pie is about to be cooked."))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(defmethod cook :after ((p pie))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  (print "A pie has been cooked."))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(setq pie-1 (make-instance 'pie))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200" b="1">
                <a:latin typeface="Courier New" pitchFamily="49" charset="0"/>
              </a:rPr>
              <a:t>(cook pie-1)</a:t>
            </a:r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8636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Applicable generic methods are combined into a single effective method.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5795963" y="3357563"/>
            <a:ext cx="2520950" cy="1546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Output:</a:t>
            </a:r>
          </a:p>
          <a:p>
            <a:pPr>
              <a:spcBef>
                <a:spcPct val="50000"/>
              </a:spcBef>
            </a:pPr>
            <a:r>
              <a:rPr lang="en-US" sz="1400"/>
              <a:t>A pie is about to be cooked</a:t>
            </a:r>
          </a:p>
          <a:p>
            <a:r>
              <a:rPr lang="en-US" sz="1400"/>
              <a:t>A food is about to be cooked</a:t>
            </a:r>
          </a:p>
          <a:p>
            <a:r>
              <a:rPr lang="en-US" sz="1400"/>
              <a:t>Cooking a pie</a:t>
            </a:r>
          </a:p>
          <a:p>
            <a:r>
              <a:rPr lang="en-US" sz="1400"/>
              <a:t>A food has been cooked</a:t>
            </a:r>
          </a:p>
          <a:p>
            <a:r>
              <a:rPr lang="en-US" sz="1400"/>
              <a:t>A pie has been cooked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JAsCo – An aspect oriented language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Emphasizes aspect reuse.</a:t>
            </a:r>
          </a:p>
          <a:p>
            <a:r>
              <a:rPr lang="en-US" sz="2800"/>
              <a:t>In AspectJ pointcuts are hardcoded... less reuse.</a:t>
            </a:r>
          </a:p>
          <a:p>
            <a:r>
              <a:rPr lang="en-US" sz="2800"/>
              <a:t>JAsCo allows adding, altering and removing aspects while the program is running.</a:t>
            </a:r>
          </a:p>
          <a:p>
            <a:r>
              <a:rPr lang="en-US" sz="2800"/>
              <a:t>Supports runtime weaving and unweaving.</a:t>
            </a:r>
          </a:p>
          <a:p>
            <a:r>
              <a:rPr lang="en-US" sz="2800"/>
              <a:t>Aspect beans:</a:t>
            </a:r>
          </a:p>
          <a:p>
            <a:pPr lvl="1"/>
            <a:r>
              <a:rPr lang="en-US" sz="2400"/>
              <a:t>Contain hooks: abstract pointcut definitions together with advice</a:t>
            </a:r>
          </a:p>
          <a:p>
            <a:r>
              <a:rPr lang="en-US" sz="2800"/>
              <a:t>Connectors:</a:t>
            </a:r>
          </a:p>
          <a:p>
            <a:pPr lvl="1"/>
            <a:r>
              <a:rPr lang="en-US" sz="2400"/>
              <a:t>used to deploy reusable aspect beans</a:t>
            </a:r>
          </a:p>
          <a:p>
            <a:pPr lvl="1"/>
            <a:r>
              <a:rPr lang="en-US" sz="2400"/>
              <a:t>explicitly specify the way aspect beans are combined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JAsCo – Stateful aspects</a:t>
            </a:r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611188" y="836613"/>
            <a:ext cx="7991475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class LoggerBean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sv-SE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   hook LogHook {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sv-SE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	   LogHook(startmethod(..args1), runningmethod(..args2), stopmethod(..args3))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		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	       start &gt; pc1;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	       pc1: execution(startmethod)   &gt; pc3 || pc2;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	       pc3: execution(stopmethod)    &gt; pc1;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	       pc2: execution(runningmethod) &gt; pc3 || pc2;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	   }  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 		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	   before pc2 (){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	       System.out.println(”executing: ” + calledmethod.getName());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	   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	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   }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}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sv-SE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sv-SE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static connector testconnector {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    LoggerBean.LogHook hook1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        = new LoggerBean.LogHook(* *.*.start(*), * *.doIt(*), * *.*.stop(*));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sv-SE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    LoggerBean.LogHook hook2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        = new LoggerBean.LogHook(* *.*.login(*), * *.shop(*), * *.*.logout(*));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sv-SE" sz="1200" b="1">
              <a:latin typeface="Courier New" pitchFamily="49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    hook1.before();   // optional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    hook2.before();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sv-SE" sz="1200" b="1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Case study – JDO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256212"/>
          </a:xfrm>
        </p:spPr>
        <p:txBody>
          <a:bodyPr/>
          <a:lstStyle/>
          <a:p>
            <a:r>
              <a:rPr lang="en-US" sz="2800"/>
              <a:t>JDO (Java Data Objects) is a “transparent persistence” framework for Java.</a:t>
            </a:r>
          </a:p>
          <a:p>
            <a:r>
              <a:rPr lang="en-US" sz="2800"/>
              <a:t>Allows the manipulation of the state of an object to transparently update a database.</a:t>
            </a: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611188" y="3500438"/>
            <a:ext cx="3457575" cy="1620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endParaRPr lang="en-US">
              <a:latin typeface="Courier New" pitchFamily="49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b="1">
                <a:latin typeface="Courier New" pitchFamily="49" charset="0"/>
              </a:rPr>
              <a:t>public class Employee {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b="1">
                <a:latin typeface="Courier New" pitchFamily="49" charset="0"/>
              </a:rPr>
              <a:t>    string name;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b="1">
                <a:latin typeface="Courier New" pitchFamily="49" charset="0"/>
              </a:rPr>
              <a:t>    int salary;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b="1">
                <a:latin typeface="Courier New" pitchFamily="49" charset="0"/>
              </a:rPr>
              <a:t>}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en-US" b="1">
              <a:latin typeface="Courier New" pitchFamily="49" charset="0"/>
            </a:endParaRPr>
          </a:p>
        </p:txBody>
      </p:sp>
      <p:graphicFrame>
        <p:nvGraphicFramePr>
          <p:cNvPr id="110614" name="Group 22"/>
          <p:cNvGraphicFramePr>
            <a:graphicFrameLocks noGrp="1"/>
          </p:cNvGraphicFramePr>
          <p:nvPr/>
        </p:nvGraphicFramePr>
        <p:xfrm>
          <a:off x="5508625" y="3716338"/>
          <a:ext cx="2976563" cy="1152525"/>
        </p:xfrm>
        <a:graphic>
          <a:graphicData uri="http://schemas.openxmlformats.org/drawingml/2006/table">
            <a:tbl>
              <a:tblPr/>
              <a:tblGrid>
                <a:gridCol w="1489075"/>
                <a:gridCol w="1487488"/>
              </a:tblGrid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Salary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Fred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 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Biff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0615" name="Text Box 23"/>
          <p:cNvSpPr txBox="1">
            <a:spLocks noChangeArrowheads="1"/>
          </p:cNvSpPr>
          <p:nvPr/>
        </p:nvSpPr>
        <p:spPr bwMode="auto">
          <a:xfrm>
            <a:off x="5435600" y="3284538"/>
            <a:ext cx="1368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Employee</a:t>
            </a:r>
          </a:p>
        </p:txBody>
      </p:sp>
      <p:sp>
        <p:nvSpPr>
          <p:cNvPr id="110616" name="AutoShape 24"/>
          <p:cNvSpPr>
            <a:spLocks noChangeArrowheads="1"/>
          </p:cNvSpPr>
          <p:nvPr/>
        </p:nvSpPr>
        <p:spPr bwMode="auto">
          <a:xfrm>
            <a:off x="4356100" y="4076700"/>
            <a:ext cx="863600" cy="288925"/>
          </a:xfrm>
          <a:prstGeom prst="leftRightArrow">
            <a:avLst>
              <a:gd name="adj1" fmla="val 50000"/>
              <a:gd name="adj2" fmla="val 597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17" name="Text Box 25"/>
          <p:cNvSpPr txBox="1">
            <a:spLocks noChangeArrowheads="1"/>
          </p:cNvSpPr>
          <p:nvPr/>
        </p:nvSpPr>
        <p:spPr bwMode="auto">
          <a:xfrm>
            <a:off x="1979613" y="5734050"/>
            <a:ext cx="273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Courier New" pitchFamily="49" charset="0"/>
              </a:rPr>
              <a:t>fred.salary = 200;</a:t>
            </a:r>
          </a:p>
        </p:txBody>
      </p:sp>
      <p:cxnSp>
        <p:nvCxnSpPr>
          <p:cNvPr id="110618" name="AutoShape 26"/>
          <p:cNvCxnSpPr>
            <a:cxnSpLocks noChangeShapeType="1"/>
            <a:stCxn id="110617" idx="3"/>
            <a:endCxn id="0" idx="3"/>
          </p:cNvCxnSpPr>
          <p:nvPr/>
        </p:nvCxnSpPr>
        <p:spPr bwMode="auto">
          <a:xfrm flipV="1">
            <a:off x="4716463" y="4292600"/>
            <a:ext cx="3768725" cy="1625600"/>
          </a:xfrm>
          <a:prstGeom prst="curvedConnector3">
            <a:avLst>
              <a:gd name="adj1" fmla="val 113269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</p:spPr>
      </p:cxnSp>
      <p:sp>
        <p:nvSpPr>
          <p:cNvPr id="110619" name="Text Box 27"/>
          <p:cNvSpPr txBox="1">
            <a:spLocks noChangeArrowheads="1"/>
          </p:cNvSpPr>
          <p:nvPr/>
        </p:nvSpPr>
        <p:spPr bwMode="auto">
          <a:xfrm>
            <a:off x="6516688" y="5805488"/>
            <a:ext cx="2303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causes transparent update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pPr algn="l"/>
            <a:r>
              <a:rPr lang="en-US" sz="3600">
                <a:solidFill>
                  <a:schemeClr val="accent2"/>
                </a:solidFill>
              </a:rPr>
              <a:t>Case study – JDO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362950" cy="1008062"/>
          </a:xfrm>
        </p:spPr>
        <p:txBody>
          <a:bodyPr/>
          <a:lstStyle/>
          <a:p>
            <a:r>
              <a:rPr lang="en-US" sz="2800"/>
              <a:t>Uses advice to add side effects to field access.</a:t>
            </a:r>
          </a:p>
          <a:p>
            <a:r>
              <a:rPr lang="en-US" sz="2800"/>
              <a:t>Weaving is done by the JDO bytecode enhancer.</a:t>
            </a:r>
          </a:p>
        </p:txBody>
      </p:sp>
      <p:sp>
        <p:nvSpPr>
          <p:cNvPr id="111640" name="Text Box 24"/>
          <p:cNvSpPr txBox="1">
            <a:spLocks noChangeArrowheads="1"/>
          </p:cNvSpPr>
          <p:nvPr/>
        </p:nvSpPr>
        <p:spPr bwMode="auto">
          <a:xfrm>
            <a:off x="755650" y="2492375"/>
            <a:ext cx="1944688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Employee.java</a:t>
            </a:r>
          </a:p>
        </p:txBody>
      </p:sp>
      <p:sp>
        <p:nvSpPr>
          <p:cNvPr id="111641" name="Text Box 25"/>
          <p:cNvSpPr txBox="1">
            <a:spLocks noChangeArrowheads="1"/>
          </p:cNvSpPr>
          <p:nvPr/>
        </p:nvSpPr>
        <p:spPr bwMode="auto">
          <a:xfrm>
            <a:off x="3851275" y="2420938"/>
            <a:ext cx="792163" cy="376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javac</a:t>
            </a:r>
          </a:p>
        </p:txBody>
      </p:sp>
      <p:sp>
        <p:nvSpPr>
          <p:cNvPr id="111642" name="Text Box 26"/>
          <p:cNvSpPr txBox="1">
            <a:spLocks noChangeArrowheads="1"/>
          </p:cNvSpPr>
          <p:nvPr/>
        </p:nvSpPr>
        <p:spPr bwMode="auto">
          <a:xfrm>
            <a:off x="5724525" y="2492375"/>
            <a:ext cx="1944688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Employee.class</a:t>
            </a:r>
          </a:p>
        </p:txBody>
      </p:sp>
      <p:sp>
        <p:nvSpPr>
          <p:cNvPr id="111643" name="Text Box 27"/>
          <p:cNvSpPr txBox="1">
            <a:spLocks noChangeArrowheads="1"/>
          </p:cNvSpPr>
          <p:nvPr/>
        </p:nvSpPr>
        <p:spPr bwMode="auto">
          <a:xfrm>
            <a:off x="2843213" y="3933825"/>
            <a:ext cx="1944687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mapping.xml</a:t>
            </a:r>
          </a:p>
        </p:txBody>
      </p:sp>
      <p:sp>
        <p:nvSpPr>
          <p:cNvPr id="111644" name="Text Box 28"/>
          <p:cNvSpPr txBox="1">
            <a:spLocks noChangeArrowheads="1"/>
          </p:cNvSpPr>
          <p:nvPr/>
        </p:nvSpPr>
        <p:spPr bwMode="auto">
          <a:xfrm>
            <a:off x="5795963" y="3716338"/>
            <a:ext cx="1873250" cy="9255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JDO bytecode enhancer (Aspect weaver)</a:t>
            </a:r>
          </a:p>
        </p:txBody>
      </p:sp>
      <p:sp>
        <p:nvSpPr>
          <p:cNvPr id="111645" name="Text Box 29"/>
          <p:cNvSpPr txBox="1">
            <a:spLocks noChangeArrowheads="1"/>
          </p:cNvSpPr>
          <p:nvPr/>
        </p:nvSpPr>
        <p:spPr bwMode="auto">
          <a:xfrm>
            <a:off x="5795963" y="5516563"/>
            <a:ext cx="1944687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enhanced Employee.class</a:t>
            </a:r>
          </a:p>
        </p:txBody>
      </p:sp>
      <p:sp>
        <p:nvSpPr>
          <p:cNvPr id="111646" name="AutoShape 30"/>
          <p:cNvSpPr>
            <a:spLocks noChangeArrowheads="1"/>
          </p:cNvSpPr>
          <p:nvPr/>
        </p:nvSpPr>
        <p:spPr bwMode="auto">
          <a:xfrm>
            <a:off x="2916238" y="2565400"/>
            <a:ext cx="647700" cy="142875"/>
          </a:xfrm>
          <a:prstGeom prst="rightArrow">
            <a:avLst>
              <a:gd name="adj1" fmla="val 50000"/>
              <a:gd name="adj2" fmla="val 11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1647" name="AutoShape 31"/>
          <p:cNvSpPr>
            <a:spLocks noChangeArrowheads="1"/>
          </p:cNvSpPr>
          <p:nvPr/>
        </p:nvSpPr>
        <p:spPr bwMode="auto">
          <a:xfrm>
            <a:off x="4859338" y="2565400"/>
            <a:ext cx="647700" cy="142875"/>
          </a:xfrm>
          <a:prstGeom prst="rightArrow">
            <a:avLst>
              <a:gd name="adj1" fmla="val 50000"/>
              <a:gd name="adj2" fmla="val 11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1648" name="AutoShape 32"/>
          <p:cNvSpPr>
            <a:spLocks noChangeArrowheads="1"/>
          </p:cNvSpPr>
          <p:nvPr/>
        </p:nvSpPr>
        <p:spPr bwMode="auto">
          <a:xfrm>
            <a:off x="6659563" y="3068638"/>
            <a:ext cx="144462" cy="503237"/>
          </a:xfrm>
          <a:prstGeom prst="downArrow">
            <a:avLst>
              <a:gd name="adj1" fmla="val 50000"/>
              <a:gd name="adj2" fmla="val 870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11649" name="AutoShape 33"/>
          <p:cNvSpPr>
            <a:spLocks noChangeArrowheads="1"/>
          </p:cNvSpPr>
          <p:nvPr/>
        </p:nvSpPr>
        <p:spPr bwMode="auto">
          <a:xfrm>
            <a:off x="6659563" y="4868863"/>
            <a:ext cx="144462" cy="503237"/>
          </a:xfrm>
          <a:prstGeom prst="downArrow">
            <a:avLst>
              <a:gd name="adj1" fmla="val 50000"/>
              <a:gd name="adj2" fmla="val 870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11650" name="AutoShape 34"/>
          <p:cNvSpPr>
            <a:spLocks noChangeArrowheads="1"/>
          </p:cNvSpPr>
          <p:nvPr/>
        </p:nvSpPr>
        <p:spPr bwMode="auto">
          <a:xfrm>
            <a:off x="4932363" y="4005263"/>
            <a:ext cx="647700" cy="142875"/>
          </a:xfrm>
          <a:prstGeom prst="rightArrow">
            <a:avLst>
              <a:gd name="adj1" fmla="val 50000"/>
              <a:gd name="adj2" fmla="val 11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fumature">
  <a:themeElements>
    <a:clrScheme name="Sfumature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Sfumatur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Sfumature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mature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mature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mature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umature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mature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umature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C:\Programmi\Microsoft Office\Templates\Presentation Designs\Sfumature.pot</Template>
  <TotalTime>1076</TotalTime>
  <Words>35096</Words>
  <Application>Microsoft PowerPoint</Application>
  <PresentationFormat>On-screen Show (4:3)</PresentationFormat>
  <Paragraphs>7622</Paragraphs>
  <Slides>101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101</vt:i4>
      </vt:variant>
    </vt:vector>
  </HeadingPairs>
  <TitlesOfParts>
    <vt:vector size="102" baseType="lpstr">
      <vt:lpstr>Sfumature</vt:lpstr>
      <vt:lpstr>Aspect-oriented programming</vt:lpstr>
      <vt:lpstr>Index</vt:lpstr>
      <vt:lpstr>Introduction</vt:lpstr>
      <vt:lpstr>Introduction</vt:lpstr>
      <vt:lpstr>What are aspects?</vt:lpstr>
      <vt:lpstr>Concerns</vt:lpstr>
      <vt:lpstr>Example of crosscutting concerns</vt:lpstr>
      <vt:lpstr>Example of crosscutting concerns</vt:lpstr>
      <vt:lpstr>What are aspects?</vt:lpstr>
      <vt:lpstr>What are aspects?</vt:lpstr>
      <vt:lpstr>What are aspect?</vt:lpstr>
      <vt:lpstr>Examples of how aspects cross-cut components</vt:lpstr>
      <vt:lpstr>Examples of how aspects cross-cut components</vt:lpstr>
      <vt:lpstr>The role of aspects            in software design</vt:lpstr>
      <vt:lpstr>Language-based approach</vt:lpstr>
      <vt:lpstr>Framework-based approach</vt:lpstr>
      <vt:lpstr>Architecture-oriented               approach</vt:lpstr>
      <vt:lpstr>Architecture-oriented               approach</vt:lpstr>
      <vt:lpstr>AOP technologies example</vt:lpstr>
      <vt:lpstr>AOP technologies example</vt:lpstr>
      <vt:lpstr>AOP technologies example</vt:lpstr>
      <vt:lpstr>AOP technologies example</vt:lpstr>
      <vt:lpstr>AOP technologies example</vt:lpstr>
      <vt:lpstr>AOP technologies example</vt:lpstr>
      <vt:lpstr>The role of aspects            in software design</vt:lpstr>
      <vt:lpstr>AOP issues</vt:lpstr>
      <vt:lpstr>AOP issues</vt:lpstr>
      <vt:lpstr>AOP issues</vt:lpstr>
      <vt:lpstr>AspectJ</vt:lpstr>
      <vt:lpstr>AspectJ</vt:lpstr>
      <vt:lpstr>AspectJ</vt:lpstr>
      <vt:lpstr>What next?</vt:lpstr>
      <vt:lpstr>What next?</vt:lpstr>
      <vt:lpstr>References</vt:lpstr>
      <vt:lpstr>Crosscutting</vt:lpstr>
      <vt:lpstr>Pointcut</vt:lpstr>
      <vt:lpstr>Advice</vt:lpstr>
      <vt:lpstr>Join points</vt:lpstr>
      <vt:lpstr>Framework</vt:lpstr>
      <vt:lpstr>AspectJ example</vt:lpstr>
      <vt:lpstr>AspectJ example</vt:lpstr>
      <vt:lpstr>Aspect Oriented Programming</vt:lpstr>
      <vt:lpstr>Aspect Oriented Software Development (AOSD)</vt:lpstr>
      <vt:lpstr>Concerns</vt:lpstr>
      <vt:lpstr>Terminology (1)</vt:lpstr>
      <vt:lpstr>Terminology (2)</vt:lpstr>
      <vt:lpstr>good modularity XML parsing</vt:lpstr>
      <vt:lpstr>good modularity URL pattern matching</vt:lpstr>
      <vt:lpstr>logging is not modularized…</vt:lpstr>
      <vt:lpstr>session expiration is not modularized…</vt:lpstr>
      <vt:lpstr>Implications of  Non-modularization </vt:lpstr>
      <vt:lpstr>If we just could…</vt:lpstr>
      <vt:lpstr>AspectJ™ is…</vt:lpstr>
      <vt:lpstr>Terminology (3)</vt:lpstr>
      <vt:lpstr>Terminology (4)</vt:lpstr>
      <vt:lpstr>Example: logging</vt:lpstr>
      <vt:lpstr>Example: update display</vt:lpstr>
      <vt:lpstr>HelloWorld </vt:lpstr>
      <vt:lpstr>HelloWorld(2)</vt:lpstr>
      <vt:lpstr>HelloWorld(3)</vt:lpstr>
      <vt:lpstr>HelloWorld(4)</vt:lpstr>
      <vt:lpstr>More AOP and AspectJ</vt:lpstr>
      <vt:lpstr>More AOP and AspectJ</vt:lpstr>
      <vt:lpstr>Aspect Oriented Programming</vt:lpstr>
      <vt:lpstr>Motivation for AOP</vt:lpstr>
      <vt:lpstr>Crosscutting Concerns</vt:lpstr>
      <vt:lpstr>Aspects</vt:lpstr>
      <vt:lpstr>AspectJ Example</vt:lpstr>
      <vt:lpstr>Weaving</vt:lpstr>
      <vt:lpstr>AspectJ – Overview</vt:lpstr>
      <vt:lpstr>AspectJ – Overview</vt:lpstr>
      <vt:lpstr>AspectJ – Join point model</vt:lpstr>
      <vt:lpstr>AspectJ – Capturing Context</vt:lpstr>
      <vt:lpstr>What about encapsulation?</vt:lpstr>
      <vt:lpstr>AspectJ - Pointcuts</vt:lpstr>
      <vt:lpstr>AspectJ - Pointcuts</vt:lpstr>
      <vt:lpstr>AspectJ – Kinded pointcuts</vt:lpstr>
      <vt:lpstr>AspectJ – Control-flow based pointcuts</vt:lpstr>
      <vt:lpstr>AspectJ – Pointcuts that capture context</vt:lpstr>
      <vt:lpstr>AspectJ – Advice</vt:lpstr>
      <vt:lpstr>AspectJ – Around advice</vt:lpstr>
      <vt:lpstr>AspectJ – After advice</vt:lpstr>
      <vt:lpstr>AspectJ – Method result caching</vt:lpstr>
      <vt:lpstr>AspectJ – Aspects</vt:lpstr>
      <vt:lpstr>AspectJ – Abstract aspect example</vt:lpstr>
      <vt:lpstr>Static crosscutting</vt:lpstr>
      <vt:lpstr>Introduction – Mixin style inheritance</vt:lpstr>
      <vt:lpstr>Default interface implementation</vt:lpstr>
      <vt:lpstr>Modifying the class hierarchy</vt:lpstr>
      <vt:lpstr>AspectJ – Exception softening</vt:lpstr>
      <vt:lpstr>Policy Enforcement</vt:lpstr>
      <vt:lpstr>Policy Enforcement in AspectJ</vt:lpstr>
      <vt:lpstr>Aspect precedence</vt:lpstr>
      <vt:lpstr>Aspect association</vt:lpstr>
      <vt:lpstr>CLOS – Method combination</vt:lpstr>
      <vt:lpstr>JAsCo – An aspect oriented language</vt:lpstr>
      <vt:lpstr>JAsCo – Stateful aspects</vt:lpstr>
      <vt:lpstr>Case study – JDO</vt:lpstr>
      <vt:lpstr>Case study – JDO</vt:lpstr>
      <vt:lpstr>Conclusion</vt:lpstr>
      <vt:lpstr>References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Aspect-oriented programming</dc:title>
  <dc:subject>Programming</dc:subject>
  <dc:creator>www.futuresoft.yolasite.com</dc:creator>
  <cp:keywords>Aspect-oriented programming,AOP</cp:keywords>
  <cp:lastModifiedBy>l1f10bscs0026</cp:lastModifiedBy>
  <cp:revision>48</cp:revision>
  <dcterms:created xsi:type="dcterms:W3CDTF">2002-05-05T11:40:39Z</dcterms:created>
  <dcterms:modified xsi:type="dcterms:W3CDTF">2011-03-16T07:57:52Z</dcterms:modified>
  <cp:category>Computer Programming</cp:category>
</cp:coreProperties>
</file>